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2" r:id="rId12"/>
    <p:sldId id="383" r:id="rId13"/>
  </p:sldIdLst>
  <p:sldSz cx="12192000" cy="6858000"/>
  <p:notesSz cx="6858000" cy="9144000"/>
  <p:embeddedFontLst>
    <p:embeddedFont>
      <p:font typeface="HY헤드라인M" panose="02030600000101010101" pitchFamily="18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NanumBarunGothic" panose="020B0603020101020101" pitchFamily="50" charset="-127"/>
      <p:regular r:id="rId22"/>
      <p:bold r:id="rId23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8"/>
    <p:restoredTop sz="96327"/>
  </p:normalViewPr>
  <p:slideViewPr>
    <p:cSldViewPr snapToGrid="0" snapToObjects="1">
      <p:cViewPr varScale="1">
        <p:scale>
          <a:sx n="85" d="100"/>
          <a:sy n="85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8T07:07:33.0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84 16383,'55'0'0,"35"0"0,-21 0 0,-12 0 0,9 0 0,0 0 0,6 0 0,-4 0 0,-2 0 0,0 0 0,9 0 0,6 0 0,-16 0 0,-10 0 0,7 0 0,-53 0 0,4 0 0,10-6 0,7 5 0,29-14 0,-8 13 0,1 1 0,12-8 0,23 9 0,-60 0 0,-11 0 0,21 0 0,-21 0 0,7 0 0,4 0 0,-11 0 0,21 0 0,-20 0 0,5 0 0,20 0 0,-11 6 0,67-5 0,-58 5 0,36-6 0,-46 0 0,0 0 0,46 0 0,-36 0 0,39 0 0,-20 0 0,-29 0 0,13 0 0,-34-4 0,-1 3 0,5-3 0,50-7 0,-33 8 0,38-9 0,-1 0 0,-36 9 0,50-10 0,-72 13 0,4 0 0,-3 0 0,3 0 0,-4 0 0,4 0 0,-3 0 0,3 0 0,-4 0 0,4 0 0,10 0 0,27 0 0,-6 0 0,2 0 0,-28 0 0,-14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8T07:07:35.0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16383,'64'0'0,"23"0"0,-24 6 0,2 0 0,-12-5 0,7 2 0,14 5 0,16 6 0,3 0 0,-12-4 0,8-6 0,-2 0 0,-13 6 0,9 2 0,-2 1 0,-10-5 0,8-6 0,-16-1 0,-7 8 0,5-9 0,-52 0 0,0 0 0,4 0 0,50 0 0,-23 6 0,38-5 0,-2 2 0,5 0 0,-20-3 0,6 0 0,2 2 0,11 2 0,2 1 0,-4 0 0,1 0 0,-2 1 0,-3 1 0,-7 0 0,-1 2 0,2 0 0,21 1 0,3 1 0,-18-1 0,-5-1 0,8 1 0,-7-5 0,-42-9 0,-1 3 0,23-12 0,0 5 0,3 1 0,21-5 0,-7 6 0,14 2 0,-14 1 0,2-3 0,9 6 0,-8-2 0,-43-3 0,-9 5 0,9 0 0,23 0 0,18 0 0,6 0 0,-22 0 0,-1 0 0,17 0 0,-3 0 0,11 0 0,-55 0 0,35 0 0,-40 0 0,8 0 0,-11 0 0,-4 0 0,0-4 0,4 3 0,-7-7 0,10 7 0,-10-7 0,7 7 0,0-3 0,-8 0 0,11 3 0,-10-3 0,7 4 0,4 0 0,8 0 0,-5 0 0,3 0 0,-18-4 0,3 3 0,-4-3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8T07:07:36.9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74 16383,'67'-15'0,"3"9"0,-22-4 0,7-1 0,17 9 0,9 2 0,-8 0 0,-14-6 0,0 0 0,47 5 0,-16 2 0,-64-1 0,-4 0 0,-13 0 0,0 0 0,8 0 0,-6 0 0,6-4 0,5 3 0,4-3 0,53 4 0,-6 0 0,1 0 0,16 0 0,-21-1 0,-14-2 0,-45 2 0,7-3 0,-3 4 0,0 0 0,3 4 0,-7-3 0,3 3 0,0-4 0,1 4 0,4-3 0,-1 3 0,31 6 0,-27-8 0,25 7 0,-3-9 0,-18 0 0,32 0 0,-41 0 0,7 0 0,-14 4 0,0-3 0,3 3 0,-2-4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B06D9-9209-D141-A940-19769D23C682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20403-497D-7740-9FD6-87339FF1D67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6200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20403-497D-7740-9FD6-87339FF1D675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4851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20403-497D-7740-9FD6-87339FF1D675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04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20403-497D-7740-9FD6-87339FF1D67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92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20403-497D-7740-9FD6-87339FF1D67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710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20403-497D-7740-9FD6-87339FF1D67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975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20403-497D-7740-9FD6-87339FF1D675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487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104BD70-77DF-4C31-B1DC-4A6747952A35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42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79D87-775C-9A43-99D1-B7AD947C9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393485-E6EC-4A4C-87A8-0E761F410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8ED9E-3210-CE44-B54A-742E8D701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EB28B-FC14-A64E-B765-3A330BD2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D2ECAB-2F00-B245-B814-3C620B03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0257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ADD-AB13-3049-B47B-93B49A65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000581-C265-2F40-A8E9-2A9898140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EF4978-0969-0D41-8455-7E04BFB22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E733B-C620-3B42-98F6-008F9F14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3E2741-E865-514C-996F-E2DDEC74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440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703846-412A-8B46-85D1-8FB146D7A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44307F-1329-3B44-939D-3B540B812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06762-A047-9146-B1B5-EEBC1505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5C289-7315-114D-956A-F45A9836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DD083-7587-4244-A701-77B15F77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24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55C09-A788-9B4B-BAF8-96939EA3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63B9F-50BA-3D45-9F00-FAFB7084A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D9326-E844-3045-A60A-4ABD2113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C88C9-C86D-3549-976A-3663F539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E5CA2-AC75-2D4A-A2A6-0A5DE38C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535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B5FF6-FE5C-BB4F-83EA-7421B453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ABA1D-BD06-CA41-98A4-B6543F458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D7D9A5-21FE-DC42-8097-DA339028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648D58-A1B2-5940-BBC6-AFD70054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75889-11A3-2A46-8EC7-60D83504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127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8B3E7-6BFA-2144-97A1-5DF549D2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4CB6E-1B29-4A49-BC33-707F74955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705562-7B10-9F44-9E80-35DF189EC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7E078A-732D-D444-948C-196041806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AFC68-F773-2442-9795-BE1CF604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6D83A-35F3-0E45-8B88-AF66CB97A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89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77620-57B3-184E-AEE4-F894A96F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870AD-55D9-A243-8A8E-0CE112857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156602-968D-294E-A5D7-50E8789B9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F63093-435F-6749-B7B7-69343CC2D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AA7881-CCE8-2D40-9901-F3E77C89D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A6DAF2-72A4-FB42-80D7-6C32F569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3573F3-1979-9445-A803-786BA7C49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426AC4-4602-B541-8F1D-3DE4DE5B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1330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0D825-47FD-7C42-8F5F-133DAA13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BB601E-8C65-584A-83BF-69EE5901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367B6C-8378-3648-A4CE-9D115EB8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09AD02-AA6D-F84D-9271-00C3CD7A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2756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290EB6-E15D-B149-8DEA-8274A505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E48AF5-A87E-2541-BE37-254F2458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DEE49A-F3F0-AA40-811F-768B4B21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160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B4C4F-A5EA-1545-BD3F-B63785F1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5E7F5-F63D-5740-9F80-B605EAEDB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9420F4-64EA-544C-8A9B-AE1DEE321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DF6BF9-654A-434E-88A7-F77374EE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3DFAB-5CF5-A74E-AB4A-99C2216A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67D4CC-034C-164C-91D7-E53AE057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055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9CB3A-8A74-0349-B6C3-3FBBE6DC9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ABF324-7DC1-A24E-8C80-590A99D60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441FB4-C3F2-C046-BDEE-DC3D711A4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4C89C-B56F-8949-BFF4-BA38594C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E52911-EECA-CD44-A32A-5ACB038E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B68161-BF63-FE45-A4D7-D358B1AF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826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4D4B35-A027-D440-8E6E-C052A382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C08E2F-3467-7F4B-AED0-82DFCBF2A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DE61A-26F2-A949-8562-96A1077AA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170D4-45DE-8B45-BD57-F1E3577E71EC}" type="datetimeFigureOut">
              <a:rPr kumimoji="1" lang="ko-Kore-KR" altLang="en-US" smtClean="0"/>
              <a:t>04/03/2021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9EDD8-9A3F-FD41-809B-5359A7D65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F221ED-6A5A-BE4A-BE3B-181B2C6E4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2D79A-63A4-C544-9F08-ABA4A34812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306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customXml" Target="../ink/ink2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customXml" Target="../ink/ink1.xm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FBD4C5-A085-7842-8AE1-46C66781F813}"/>
              </a:ext>
            </a:extLst>
          </p:cNvPr>
          <p:cNvSpPr txBox="1"/>
          <p:nvPr/>
        </p:nvSpPr>
        <p:spPr>
          <a:xfrm>
            <a:off x="4267615" y="2734146"/>
            <a:ext cx="3656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청년</a:t>
            </a:r>
            <a:r>
              <a:rPr kumimoji="1"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행복주택</a:t>
            </a:r>
            <a:r>
              <a:rPr kumimoji="1" lang="ko-KR" altLang="en-US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3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알리미</a:t>
            </a:r>
            <a:endParaRPr kumimoji="1" lang="ko-Kore-KR" altLang="en-US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69F5E-75B8-FF48-B2ED-C41BC0164F41}"/>
              </a:ext>
            </a:extLst>
          </p:cNvPr>
          <p:cNvSpPr txBox="1"/>
          <p:nvPr/>
        </p:nvSpPr>
        <p:spPr>
          <a:xfrm>
            <a:off x="3438862" y="3539080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청년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주거 문제를 해결을 위한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행복주택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 공유 플랫폼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6B006-AB37-9A43-9BF9-EE2F24B2EF4A}"/>
              </a:ext>
            </a:extLst>
          </p:cNvPr>
          <p:cNvSpPr txBox="1"/>
          <p:nvPr/>
        </p:nvSpPr>
        <p:spPr>
          <a:xfrm>
            <a:off x="9338334" y="6211669"/>
            <a:ext cx="2853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발표자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이수하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김선진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박성현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황교은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907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30DE52-79C5-1A4E-ADAE-10F3E4EFDCF4}"/>
              </a:ext>
            </a:extLst>
          </p:cNvPr>
          <p:cNvSpPr txBox="1"/>
          <p:nvPr/>
        </p:nvSpPr>
        <p:spPr>
          <a:xfrm>
            <a:off x="90535" y="108642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복잡도</a:t>
            </a:r>
          </a:p>
        </p:txBody>
      </p:sp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FE47DC1-2CDF-5448-AA2E-710D129C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38" y="979713"/>
            <a:ext cx="1763486" cy="1763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6E9E28-48A9-5C44-A19B-FE944401F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38" y="3481360"/>
            <a:ext cx="3877272" cy="20916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6EFE81-86F9-C942-9628-0782037E9080}"/>
              </a:ext>
            </a:extLst>
          </p:cNvPr>
          <p:cNvSpPr/>
          <p:nvPr/>
        </p:nvSpPr>
        <p:spPr>
          <a:xfrm>
            <a:off x="5483679" y="355438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SPA(Single Page Application) + REST </a:t>
            </a:r>
            <a:r>
              <a:rPr lang="en-US" altLang="ko-Kore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just"/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just"/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편한 </a:t>
            </a:r>
            <a:r>
              <a:rPr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UI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제공하고 다양한 데이터를 불편함 없이 제공하기 위해서는 많은 서버 자원을 필요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just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이에 </a:t>
            </a:r>
            <a:r>
              <a:rPr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SPA(Single Page Application)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REST </a:t>
            </a:r>
            <a:r>
              <a:rPr lang="en-US" altLang="ko-Kore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r>
              <a:rPr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기술을 활용하여 서버의 부담을 줄이고 사용자에게 빠르고 효율적인 </a:t>
            </a:r>
            <a:r>
              <a:rPr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UI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데이터를 제공</a:t>
            </a:r>
            <a:endParaRPr lang="en-US" altLang="ko-KR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80ADB8-0A47-9040-BBED-E1B16F740463}"/>
              </a:ext>
            </a:extLst>
          </p:cNvPr>
          <p:cNvSpPr/>
          <p:nvPr/>
        </p:nvSpPr>
        <p:spPr>
          <a:xfrm>
            <a:off x="5483679" y="136462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공공데이터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포털에서 제공해주는 공공데이터를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파이썬을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활용한 데이터분석을 통해 사용자들이 이용하기에 적합하고 이로운 정보를 제공</a:t>
            </a:r>
            <a:endParaRPr lang="ko-KR" altLang="en-US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535663-09CB-E644-82DE-B315CFD3E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402" y="1175460"/>
            <a:ext cx="1912908" cy="12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3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>
            <a:extLst>
              <a:ext uri="{FF2B5EF4-FFF2-40B4-BE49-F238E27FC236}">
                <a16:creationId xmlns:a16="http://schemas.microsoft.com/office/drawing/2014/main" id="{6A6C3A12-5168-7441-AB50-963DC1262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333"/>
          <a:stretch/>
        </p:blipFill>
        <p:spPr>
          <a:xfrm>
            <a:off x="9502157" y="35708"/>
            <a:ext cx="1700782" cy="81260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02CFD439-3EE7-A343-9DD9-D4FD466A1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394" y="2532677"/>
            <a:ext cx="1518362" cy="754406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79DB0004-61ED-1949-846F-BB454653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33" y="2705905"/>
            <a:ext cx="1467058" cy="745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292C03-06B6-BC40-9934-51CB95EADB06}"/>
              </a:ext>
            </a:extLst>
          </p:cNvPr>
          <p:cNvSpPr txBox="1"/>
          <p:nvPr/>
        </p:nvSpPr>
        <p:spPr>
          <a:xfrm>
            <a:off x="90535" y="108642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비즈니스모델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C2CEE-7C1E-814A-B94F-CFD4C42AF340}"/>
              </a:ext>
            </a:extLst>
          </p:cNvPr>
          <p:cNvSpPr txBox="1"/>
          <p:nvPr/>
        </p:nvSpPr>
        <p:spPr>
          <a:xfrm>
            <a:off x="9444465" y="32371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rgbClr val="00206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청년행복주택알리미</a:t>
            </a:r>
            <a:endParaRPr kumimoji="1" lang="ko-Kore-KR" altLang="en-US" b="1" dirty="0">
              <a:solidFill>
                <a:srgbClr val="00206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58C0F-6587-6E4C-BF22-E335A27EB47B}"/>
              </a:ext>
            </a:extLst>
          </p:cNvPr>
          <p:cNvSpPr txBox="1"/>
          <p:nvPr/>
        </p:nvSpPr>
        <p:spPr>
          <a:xfrm>
            <a:off x="10055029" y="85551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00206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</a:t>
            </a:r>
            <a:endParaRPr kumimoji="1" lang="ko-Kore-KR" altLang="en-US" b="1" dirty="0">
              <a:solidFill>
                <a:srgbClr val="00206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348B9-5DB3-B04D-AF5E-6143AB13EE1F}"/>
              </a:ext>
            </a:extLst>
          </p:cNvPr>
          <p:cNvSpPr txBox="1"/>
          <p:nvPr/>
        </p:nvSpPr>
        <p:spPr>
          <a:xfrm>
            <a:off x="9644661" y="598646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solidFill>
                  <a:srgbClr val="00206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지방자치단체</a:t>
            </a:r>
            <a:endParaRPr kumimoji="1" lang="en-US" altLang="ko-Kore-KR" b="1" dirty="0">
              <a:solidFill>
                <a:srgbClr val="00206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5BDCB27-38C5-FC4B-A1C9-CEAD52533535}"/>
              </a:ext>
            </a:extLst>
          </p:cNvPr>
          <p:cNvCxnSpPr/>
          <p:nvPr/>
        </p:nvCxnSpPr>
        <p:spPr>
          <a:xfrm flipV="1">
            <a:off x="10531810" y="1300915"/>
            <a:ext cx="0" cy="104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178C63E-A38D-1A40-9934-7B74AB9D404A}"/>
              </a:ext>
            </a:extLst>
          </p:cNvPr>
          <p:cNvCxnSpPr>
            <a:cxnSpLocks/>
          </p:cNvCxnSpPr>
          <p:nvPr/>
        </p:nvCxnSpPr>
        <p:spPr>
          <a:xfrm>
            <a:off x="10130285" y="1293596"/>
            <a:ext cx="0" cy="1046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D21B11-5CF4-5B47-A1C9-A8EFFCA84BF3}"/>
              </a:ext>
            </a:extLst>
          </p:cNvPr>
          <p:cNvSpPr txBox="1"/>
          <p:nvPr/>
        </p:nvSpPr>
        <p:spPr>
          <a:xfrm>
            <a:off x="10571997" y="165230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공유데이터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5E457-7EA7-094D-822D-454C403D9A3E}"/>
              </a:ext>
            </a:extLst>
          </p:cNvPr>
          <p:cNvSpPr txBox="1"/>
          <p:nvPr/>
        </p:nvSpPr>
        <p:spPr>
          <a:xfrm>
            <a:off x="7882733" y="1289411"/>
            <a:ext cx="2133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행복주택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공급량 확대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/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행복주택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수요 증대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광고수익 증가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6F4656-12CA-444C-AD9A-EE04374DBAB4}"/>
              </a:ext>
            </a:extLst>
          </p:cNvPr>
          <p:cNvCxnSpPr/>
          <p:nvPr/>
        </p:nvCxnSpPr>
        <p:spPr>
          <a:xfrm flipV="1">
            <a:off x="10528831" y="3788066"/>
            <a:ext cx="0" cy="104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E74F9B-841A-6D45-934A-3FD5A2A7EA3D}"/>
              </a:ext>
            </a:extLst>
          </p:cNvPr>
          <p:cNvCxnSpPr>
            <a:cxnSpLocks/>
          </p:cNvCxnSpPr>
          <p:nvPr/>
        </p:nvCxnSpPr>
        <p:spPr>
          <a:xfrm>
            <a:off x="10127306" y="3780747"/>
            <a:ext cx="0" cy="1046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45C7250-40C3-3F4B-88AA-9E02803D2FE7}"/>
              </a:ext>
            </a:extLst>
          </p:cNvPr>
          <p:cNvSpPr txBox="1"/>
          <p:nvPr/>
        </p:nvSpPr>
        <p:spPr>
          <a:xfrm>
            <a:off x="8788478" y="412340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공유데이터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5D8F7D-A6A1-4D40-A5D2-0E32ABFCF213}"/>
              </a:ext>
            </a:extLst>
          </p:cNvPr>
          <p:cNvSpPr txBox="1"/>
          <p:nvPr/>
        </p:nvSpPr>
        <p:spPr>
          <a:xfrm>
            <a:off x="10571997" y="41538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홍보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1005AD-6514-324B-A293-86DF5E5D8D63}"/>
              </a:ext>
            </a:extLst>
          </p:cNvPr>
          <p:cNvSpPr txBox="1"/>
          <p:nvPr/>
        </p:nvSpPr>
        <p:spPr>
          <a:xfrm>
            <a:off x="3330936" y="367331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00206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LH</a:t>
            </a:r>
            <a:r>
              <a:rPr kumimoji="1" lang="ko-KR" altLang="en-US" b="1" dirty="0">
                <a:solidFill>
                  <a:srgbClr val="00206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토지공사</a:t>
            </a:r>
            <a:endParaRPr kumimoji="1" lang="ko-Kore-KR" altLang="en-US" b="1" dirty="0">
              <a:solidFill>
                <a:srgbClr val="00206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2D9C9-E93D-E649-8531-BD09EFC035DE}"/>
              </a:ext>
            </a:extLst>
          </p:cNvPr>
          <p:cNvSpPr txBox="1"/>
          <p:nvPr/>
        </p:nvSpPr>
        <p:spPr>
          <a:xfrm>
            <a:off x="6572165" y="367331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00206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청년</a:t>
            </a:r>
            <a:endParaRPr kumimoji="1" lang="ko-Kore-KR" altLang="en-US" b="1" dirty="0">
              <a:solidFill>
                <a:srgbClr val="00206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009625-337D-9443-A619-367806AC9DB5}"/>
              </a:ext>
            </a:extLst>
          </p:cNvPr>
          <p:cNvSpPr txBox="1"/>
          <p:nvPr/>
        </p:nvSpPr>
        <p:spPr>
          <a:xfrm>
            <a:off x="4849485" y="341873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입주자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모집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BB41BD-F181-FF4E-9B8C-578B45B6D7DD}"/>
              </a:ext>
            </a:extLst>
          </p:cNvPr>
          <p:cNvSpPr txBox="1"/>
          <p:nvPr/>
        </p:nvSpPr>
        <p:spPr>
          <a:xfrm>
            <a:off x="4879800" y="233150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임대보증금</a:t>
            </a:r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임대료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946579F-C966-9F4D-B2E5-D4F2EC9DFC17}"/>
              </a:ext>
            </a:extLst>
          </p:cNvPr>
          <p:cNvCxnSpPr/>
          <p:nvPr/>
        </p:nvCxnSpPr>
        <p:spPr>
          <a:xfrm flipH="1">
            <a:off x="7409320" y="3084684"/>
            <a:ext cx="1656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121D5A8-B51F-1F44-98F0-F843655E2AB4}"/>
              </a:ext>
            </a:extLst>
          </p:cNvPr>
          <p:cNvCxnSpPr/>
          <p:nvPr/>
        </p:nvCxnSpPr>
        <p:spPr>
          <a:xfrm>
            <a:off x="7391213" y="3336484"/>
            <a:ext cx="1711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A18F46C-860B-5940-937E-68B1632CF21F}"/>
              </a:ext>
            </a:extLst>
          </p:cNvPr>
          <p:cNvSpPr txBox="1"/>
          <p:nvPr/>
        </p:nvSpPr>
        <p:spPr>
          <a:xfrm>
            <a:off x="7426859" y="264721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 제공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376ED5-94BF-CF46-A70E-CB9BAEE9266D}"/>
              </a:ext>
            </a:extLst>
          </p:cNvPr>
          <p:cNvSpPr txBox="1"/>
          <p:nvPr/>
        </p:nvSpPr>
        <p:spPr>
          <a:xfrm>
            <a:off x="7568724" y="343414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B6E02E-07D1-E44B-A7C3-816989E489C0}"/>
              </a:ext>
            </a:extLst>
          </p:cNvPr>
          <p:cNvSpPr txBox="1"/>
          <p:nvPr/>
        </p:nvSpPr>
        <p:spPr>
          <a:xfrm>
            <a:off x="228941" y="367331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rgbClr val="00206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민간건설사</a:t>
            </a:r>
            <a:endParaRPr kumimoji="1" lang="ko-Kore-KR" altLang="en-US" b="1" dirty="0">
              <a:solidFill>
                <a:srgbClr val="00206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961CAD-9DF7-4D4A-B0EA-D9835D9CDA05}"/>
              </a:ext>
            </a:extLst>
          </p:cNvPr>
          <p:cNvSpPr txBox="1"/>
          <p:nvPr/>
        </p:nvSpPr>
        <p:spPr>
          <a:xfrm>
            <a:off x="1866371" y="264240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토지제공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D35339-5E20-FA47-8D0A-DB34AF036C45}"/>
              </a:ext>
            </a:extLst>
          </p:cNvPr>
          <p:cNvSpPr txBox="1"/>
          <p:nvPr/>
        </p:nvSpPr>
        <p:spPr>
          <a:xfrm>
            <a:off x="1673710" y="3392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임대주택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건설</a:t>
            </a:r>
            <a:endParaRPr kumimoji="1" lang="ko-Kore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8797271-C4FB-1242-B7C3-CE9A6131E9F4}"/>
              </a:ext>
            </a:extLst>
          </p:cNvPr>
          <p:cNvCxnSpPr>
            <a:cxnSpLocks/>
          </p:cNvCxnSpPr>
          <p:nvPr/>
        </p:nvCxnSpPr>
        <p:spPr>
          <a:xfrm flipH="1">
            <a:off x="1644724" y="3053466"/>
            <a:ext cx="1533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2329139-DC43-5541-97E6-C5330568CFE2}"/>
              </a:ext>
            </a:extLst>
          </p:cNvPr>
          <p:cNvCxnSpPr>
            <a:cxnSpLocks/>
          </p:cNvCxnSpPr>
          <p:nvPr/>
        </p:nvCxnSpPr>
        <p:spPr>
          <a:xfrm>
            <a:off x="1681008" y="3330674"/>
            <a:ext cx="1498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44E6292E-DC76-5240-82A5-CD677E325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2230" y="4979489"/>
            <a:ext cx="920635" cy="88955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A2018BE-64A0-2243-A28F-CE225499B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36" y="2420907"/>
            <a:ext cx="1252403" cy="1252403"/>
          </a:xfrm>
          <a:prstGeom prst="rect">
            <a:avLst/>
          </a:prstGeom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DE91BBC-DDA2-C54C-9AD1-646BDFE939A8}"/>
              </a:ext>
            </a:extLst>
          </p:cNvPr>
          <p:cNvCxnSpPr>
            <a:cxnSpLocks/>
          </p:cNvCxnSpPr>
          <p:nvPr/>
        </p:nvCxnSpPr>
        <p:spPr>
          <a:xfrm flipH="1">
            <a:off x="4650427" y="3044756"/>
            <a:ext cx="1533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039651B-7043-2A4C-8156-3267BD8E4DEC}"/>
              </a:ext>
            </a:extLst>
          </p:cNvPr>
          <p:cNvCxnSpPr>
            <a:cxnSpLocks/>
          </p:cNvCxnSpPr>
          <p:nvPr/>
        </p:nvCxnSpPr>
        <p:spPr>
          <a:xfrm>
            <a:off x="4686711" y="3321964"/>
            <a:ext cx="1498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F477BE95-78B1-484B-9AA8-941C95A5E0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5196" y="2723800"/>
            <a:ext cx="1081832" cy="8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5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83248E-82F4-4A40-8F77-E803ABFB5A81}"/>
              </a:ext>
            </a:extLst>
          </p:cNvPr>
          <p:cNvSpPr/>
          <p:nvPr/>
        </p:nvSpPr>
        <p:spPr>
          <a:xfrm>
            <a:off x="4995495" y="99558"/>
            <a:ext cx="2140299" cy="2140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제품전략</a:t>
            </a:r>
            <a:endParaRPr lang="en-US" altLang="ko-KR" b="1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반응형웹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앱 제작</a:t>
            </a:r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 런칭</a:t>
            </a:r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 브랜딩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51C2F9-5D41-4C4E-8619-420969AFA3B0}"/>
              </a:ext>
            </a:extLst>
          </p:cNvPr>
          <p:cNvSpPr/>
          <p:nvPr/>
        </p:nvSpPr>
        <p:spPr>
          <a:xfrm>
            <a:off x="373464" y="2358849"/>
            <a:ext cx="2140299" cy="2140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가격전략</a:t>
            </a:r>
            <a:endParaRPr lang="en-US" altLang="ko-KR" b="1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광고 수입</a:t>
            </a:r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C3F314-7DED-4C7E-AAA7-3324E88347B3}"/>
              </a:ext>
            </a:extLst>
          </p:cNvPr>
          <p:cNvSpPr/>
          <p:nvPr/>
        </p:nvSpPr>
        <p:spPr>
          <a:xfrm>
            <a:off x="4995494" y="4618141"/>
            <a:ext cx="2140299" cy="2140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유통전략</a:t>
            </a:r>
            <a:endParaRPr lang="en-US" altLang="ko-KR" b="1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대한민국 정책 브리핑</a:t>
            </a:r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LH</a:t>
            </a: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토지공사</a:t>
            </a:r>
            <a:endParaRPr lang="en-US" altLang="ko-KR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A54273-30FB-48F1-9DC3-17385E700ED6}"/>
              </a:ext>
            </a:extLst>
          </p:cNvPr>
          <p:cNvSpPr/>
          <p:nvPr/>
        </p:nvSpPr>
        <p:spPr>
          <a:xfrm>
            <a:off x="9678236" y="2358848"/>
            <a:ext cx="2140299" cy="2140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촉진전략</a:t>
            </a:r>
            <a:endParaRPr lang="en-US" altLang="ko-KR" b="1" dirty="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광고</a:t>
            </a:r>
            <a:r>
              <a:rPr lang="en-US" altLang="ko-KR" dirty="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PR, SNS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B06D736-45D6-40DE-B35C-C5DBC03590F6}"/>
              </a:ext>
            </a:extLst>
          </p:cNvPr>
          <p:cNvCxnSpPr>
            <a:stCxn id="7" idx="2"/>
          </p:cNvCxnSpPr>
          <p:nvPr/>
        </p:nvCxnSpPr>
        <p:spPr>
          <a:xfrm flipH="1">
            <a:off x="6065643" y="2239857"/>
            <a:ext cx="2" cy="79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F1031E-6003-4107-A2A9-62999F650D1D}"/>
              </a:ext>
            </a:extLst>
          </p:cNvPr>
          <p:cNvCxnSpPr>
            <a:stCxn id="8" idx="3"/>
          </p:cNvCxnSpPr>
          <p:nvPr/>
        </p:nvCxnSpPr>
        <p:spPr>
          <a:xfrm flipV="1">
            <a:off x="2513763" y="3428997"/>
            <a:ext cx="248173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2084E7-4929-47D5-B580-CA0AFE993782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7135793" y="3428997"/>
            <a:ext cx="25424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0656CF8-2576-44AB-A0A3-CFB0ADBCE904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6065643" y="3878664"/>
            <a:ext cx="1" cy="739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D724E3-7C6B-0C4A-9D3F-401B16BB1C67}"/>
              </a:ext>
            </a:extLst>
          </p:cNvPr>
          <p:cNvSpPr txBox="1"/>
          <p:nvPr/>
        </p:nvSpPr>
        <p:spPr>
          <a:xfrm>
            <a:off x="90535" y="108642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전략</a:t>
            </a:r>
            <a:endParaRPr kumimoji="1" lang="ko-Kore-KR" altLang="en-US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41022F-1F38-4C45-B06D-164A7657E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266" y="2892076"/>
            <a:ext cx="1518362" cy="7544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66F6F7-CFFB-924F-8E77-8AD146605D58}"/>
              </a:ext>
            </a:extLst>
          </p:cNvPr>
          <p:cNvSpPr txBox="1"/>
          <p:nvPr/>
        </p:nvSpPr>
        <p:spPr>
          <a:xfrm>
            <a:off x="5080337" y="35965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rgbClr val="00206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청년행복주택알리미</a:t>
            </a:r>
            <a:endParaRPr kumimoji="1" lang="ko-Kore-KR" altLang="en-US" b="1" dirty="0">
              <a:solidFill>
                <a:srgbClr val="00206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59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A6228-4A43-BF42-BE84-F22864064119}"/>
              </a:ext>
            </a:extLst>
          </p:cNvPr>
          <p:cNvSpPr txBox="1"/>
          <p:nvPr/>
        </p:nvSpPr>
        <p:spPr>
          <a:xfrm>
            <a:off x="380245" y="407405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AF65B-BEC3-E941-83C6-B94F5EEF0416}"/>
              </a:ext>
            </a:extLst>
          </p:cNvPr>
          <p:cNvSpPr txBox="1"/>
          <p:nvPr/>
        </p:nvSpPr>
        <p:spPr>
          <a:xfrm>
            <a:off x="380245" y="923453"/>
            <a:ext cx="57157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문제인식</a:t>
            </a:r>
            <a:endParaRPr kumimoji="1" lang="en-US" altLang="ko-Kore-KR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개발목표</a:t>
            </a:r>
            <a:endParaRPr kumimoji="1" lang="en-US" altLang="ko-Kore-KR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시장분석</a:t>
            </a:r>
            <a:endParaRPr kumimoji="1" lang="en-US" altLang="ko-Kore-KR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지표</a:t>
            </a:r>
            <a:endParaRPr kumimoji="1" lang="en-US" altLang="ko-Kore-KR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기대효과</a:t>
            </a:r>
            <a:endParaRPr kumimoji="1" lang="en-US" altLang="ko-Kore-KR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53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73CFFD2-8109-804E-8862-133E35C4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724" y="4777275"/>
            <a:ext cx="2490640" cy="1400985"/>
          </a:xfrm>
          <a:prstGeom prst="rect">
            <a:avLst/>
          </a:prstGeom>
        </p:spPr>
      </p:pic>
      <p:pic>
        <p:nvPicPr>
          <p:cNvPr id="63" name="그림 62" descr="텍스트이(가) 표시된 사진&#10;&#10;자동 생성된 설명">
            <a:extLst>
              <a:ext uri="{FF2B5EF4-FFF2-40B4-BE49-F238E27FC236}">
                <a16:creationId xmlns:a16="http://schemas.microsoft.com/office/drawing/2014/main" id="{059C4F3C-9DD9-A548-99C8-9F204C716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0" y="4428993"/>
            <a:ext cx="3329308" cy="882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292C03-06B6-BC40-9934-51CB95EADB06}"/>
              </a:ext>
            </a:extLst>
          </p:cNvPr>
          <p:cNvSpPr txBox="1"/>
          <p:nvPr/>
        </p:nvSpPr>
        <p:spPr>
          <a:xfrm>
            <a:off x="90535" y="108642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문제인식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077AD-08E7-6843-9165-C093CAE89A63}"/>
              </a:ext>
            </a:extLst>
          </p:cNvPr>
          <p:cNvSpPr txBox="1"/>
          <p:nvPr/>
        </p:nvSpPr>
        <p:spPr>
          <a:xfrm>
            <a:off x="385752" y="2625498"/>
            <a:ext cx="8691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부동산 폭등으로 인한 재산에 맞는 집 찾기가 어려움</a:t>
            </a:r>
            <a:endParaRPr kumimoji="1" lang="en-US" altLang="ko-KR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행복주택에</a:t>
            </a:r>
            <a:r>
              <a: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관한 정보가 부족함</a:t>
            </a:r>
            <a:endParaRPr kumimoji="1" lang="en-US" altLang="ko-KR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거주 후기를 공유할 수 있는 플랫폼이 없음</a:t>
            </a:r>
            <a:endParaRPr kumimoji="1" lang="en-US" altLang="ko-KR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/>
            </a:pPr>
            <a:endParaRPr kumimoji="1" lang="ko-Kore-KR" altLang="en-US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F31763F-7961-0E4F-A811-BFF5BF043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55" y="0"/>
            <a:ext cx="3015150" cy="25578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D600A8-4C71-D041-9301-9C8319925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193" y="388288"/>
            <a:ext cx="4370613" cy="2271116"/>
          </a:xfrm>
          <a:prstGeom prst="rect">
            <a:avLst/>
          </a:prstGeom>
        </p:spPr>
      </p:pic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98A23687-C362-0B41-BEFC-5444B88A8192}"/>
              </a:ext>
            </a:extLst>
          </p:cNvPr>
          <p:cNvSpPr/>
          <p:nvPr/>
        </p:nvSpPr>
        <p:spPr>
          <a:xfrm>
            <a:off x="4371079" y="3710411"/>
            <a:ext cx="600053" cy="59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A539C93-F1D4-F945-90BF-2F933933B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7162" y="202224"/>
            <a:ext cx="3229002" cy="18473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37809ED-2D0A-1949-AF2A-AED4F4C810E8}"/>
              </a:ext>
            </a:extLst>
          </p:cNvPr>
          <p:cNvSpPr txBox="1"/>
          <p:nvPr/>
        </p:nvSpPr>
        <p:spPr>
          <a:xfrm>
            <a:off x="8864916" y="2839297"/>
            <a:ext cx="3050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</a:t>
            </a:r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보증금 </a:t>
            </a:r>
            <a:r>
              <a:rPr kumimoji="1" lang="en-US" altLang="ko-KR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1,418</a:t>
            </a:r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만원</a:t>
            </a:r>
            <a:endParaRPr kumimoji="1" lang="en-US" altLang="ko-KR" sz="2400" b="1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월세 </a:t>
            </a:r>
            <a:r>
              <a:rPr kumimoji="1" lang="en-US" altLang="ko-KR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만원</a:t>
            </a:r>
            <a:endParaRPr kumimoji="1" lang="ko-Kore-KR" altLang="en-US" sz="2400" b="1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4B76F8-B20C-ED4E-A940-199739DF954F}"/>
              </a:ext>
            </a:extLst>
          </p:cNvPr>
          <p:cNvSpPr txBox="1"/>
          <p:nvPr/>
        </p:nvSpPr>
        <p:spPr>
          <a:xfrm>
            <a:off x="10232663" y="3532581"/>
            <a:ext cx="675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kumimoji="1" lang="ko-Kore-KR" altLang="en-US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B3C4E9E8-BF4C-3348-ABD2-5EF418612E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916" y="3347061"/>
            <a:ext cx="2490640" cy="20288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2263473-3E57-F143-8F95-1C023202E6DB}"/>
              </a:ext>
            </a:extLst>
          </p:cNvPr>
          <p:cNvSpPr txBox="1"/>
          <p:nvPr/>
        </p:nvSpPr>
        <p:spPr>
          <a:xfrm>
            <a:off x="3528554" y="436147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kumimoji="1" lang="ko-KR" altLang="en-US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거주 후기 공유</a:t>
            </a:r>
            <a:endParaRPr kumimoji="1" lang="ko-Kore-KR" altLang="en-US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FB2DA6-F0BD-0A43-9D7B-80FFD71F05BB}"/>
              </a:ext>
            </a:extLst>
          </p:cNvPr>
          <p:cNvSpPr txBox="1"/>
          <p:nvPr/>
        </p:nvSpPr>
        <p:spPr>
          <a:xfrm>
            <a:off x="385755" y="5396089"/>
            <a:ext cx="86913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입주민 소통 활성화를 통한 자료 및 정보공유</a:t>
            </a:r>
            <a:endParaRPr kumimoji="1" lang="en-US" altLang="ko-KR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거주 후기 공유를 통해 </a:t>
            </a:r>
            <a:r>
              <a:rPr kumimoji="1" lang="ko-KR" altLang="en-US" sz="20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행복주택</a:t>
            </a:r>
            <a:r>
              <a: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선호도 증가</a:t>
            </a:r>
            <a:endParaRPr kumimoji="1" lang="en-US" altLang="ko-KR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kumimoji="1" lang="ko-KR" altLang="en-US" sz="20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행복주택</a:t>
            </a:r>
            <a:r>
              <a: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선호도가 높아지면 주택 시장 공급량 증가 및 전월세 감소 효과 기대</a:t>
            </a:r>
            <a:endParaRPr kumimoji="1" lang="en-US" altLang="ko-KR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서민의 주거안정 및 주거수준향상 </a:t>
            </a:r>
            <a:endParaRPr kumimoji="1" lang="ko-Kore-KR" altLang="en-US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15C332-A64A-F34B-86F1-CEAEA85F29D5}"/>
              </a:ext>
            </a:extLst>
          </p:cNvPr>
          <p:cNvSpPr txBox="1"/>
          <p:nvPr/>
        </p:nvSpPr>
        <p:spPr>
          <a:xfrm>
            <a:off x="3220429" y="4691814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제안하고자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하는 방향</a:t>
            </a:r>
            <a:endParaRPr kumimoji="1" lang="ko-Kore-KR" altLang="en-US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009DDB45-C0ED-9E43-B3FF-97F6F084C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0531" y="2146710"/>
            <a:ext cx="3619607" cy="725028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447E27-031E-764D-B99D-046DD5635980}"/>
              </a:ext>
            </a:extLst>
          </p:cNvPr>
          <p:cNvSpPr/>
          <p:nvPr/>
        </p:nvSpPr>
        <p:spPr>
          <a:xfrm>
            <a:off x="10972800" y="650227"/>
            <a:ext cx="1013364" cy="127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891304-459E-F54E-B1FB-85777327EE1D}"/>
              </a:ext>
            </a:extLst>
          </p:cNvPr>
          <p:cNvSpPr/>
          <p:nvPr/>
        </p:nvSpPr>
        <p:spPr>
          <a:xfrm>
            <a:off x="8610881" y="2138538"/>
            <a:ext cx="3611469" cy="703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BC46CBC7-FE20-E545-82BB-9D36E2E02317}"/>
                  </a:ext>
                </a:extLst>
              </p14:cNvPr>
              <p14:cNvContentPartPr/>
              <p14:nvPr/>
            </p14:nvContentPartPr>
            <p14:xfrm>
              <a:off x="1565223" y="2227994"/>
              <a:ext cx="1073160" cy="3060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BC46CBC7-FE20-E545-82BB-9D36E2E0231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9223" y="2155994"/>
                <a:ext cx="11448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8ECF07A1-FB8B-2F49-92C8-BB43284FA731}"/>
                  </a:ext>
                </a:extLst>
              </p14:cNvPr>
              <p14:cNvContentPartPr/>
              <p14:nvPr/>
            </p14:nvContentPartPr>
            <p14:xfrm>
              <a:off x="6752823" y="2509561"/>
              <a:ext cx="1739160" cy="9144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8ECF07A1-FB8B-2F49-92C8-BB43284FA7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16816" y="2437276"/>
                <a:ext cx="1810815" cy="235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7CDC9D05-237C-FC45-94FB-B1C47436E15E}"/>
                  </a:ext>
                </a:extLst>
              </p14:cNvPr>
              <p14:cNvContentPartPr/>
              <p14:nvPr/>
            </p14:nvContentPartPr>
            <p14:xfrm>
              <a:off x="8712806" y="1983678"/>
              <a:ext cx="672840" cy="2664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7CDC9D05-237C-FC45-94FB-B1C47436E1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76806" y="1912638"/>
                <a:ext cx="744480" cy="168365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그림 64" descr="텍스트이(가) 표시된 사진&#10;&#10;자동 생성된 설명">
            <a:extLst>
              <a:ext uri="{FF2B5EF4-FFF2-40B4-BE49-F238E27FC236}">
                <a16:creationId xmlns:a16="http://schemas.microsoft.com/office/drawing/2014/main" id="{7BB7841B-F209-3A4B-BE06-0A0ED2F73FC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31" y="3621777"/>
            <a:ext cx="3345586" cy="86481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49803D-B4C6-C44A-9CFC-0845A864B3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8218" y="4780677"/>
            <a:ext cx="1684307" cy="20227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6AD017F-6154-6040-814F-30E503FA1ACE}"/>
              </a:ext>
            </a:extLst>
          </p:cNvPr>
          <p:cNvSpPr txBox="1"/>
          <p:nvPr/>
        </p:nvSpPr>
        <p:spPr>
          <a:xfrm>
            <a:off x="9211441" y="3993540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보증금 </a:t>
            </a:r>
            <a:r>
              <a:rPr kumimoji="1" lang="en-US" altLang="ko-KR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1,500</a:t>
            </a:r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만원</a:t>
            </a:r>
            <a:endParaRPr kumimoji="1" lang="en-US" altLang="ko-KR" sz="2400" b="1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월세 </a:t>
            </a:r>
            <a:r>
              <a:rPr kumimoji="1" lang="en-US" altLang="ko-KR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만원</a:t>
            </a:r>
            <a:endParaRPr kumimoji="1" lang="ko-Kore-KR" altLang="en-US" sz="2400" b="1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146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92C03-06B6-BC40-9934-51CB95EADB06}"/>
              </a:ext>
            </a:extLst>
          </p:cNvPr>
          <p:cNvSpPr txBox="1"/>
          <p:nvPr/>
        </p:nvSpPr>
        <p:spPr>
          <a:xfrm>
            <a:off x="90535" y="108642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개발목표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D317B3C-6B57-F74C-B0A7-0A2898D5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159" y="3115731"/>
            <a:ext cx="4059108" cy="2280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2431D7D-930A-A541-8837-7BA71919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279" y="142722"/>
            <a:ext cx="3673717" cy="146602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12A749D-31D9-A147-85A8-89D1A38523BF}"/>
              </a:ext>
            </a:extLst>
          </p:cNvPr>
          <p:cNvGrpSpPr/>
          <p:nvPr/>
        </p:nvGrpSpPr>
        <p:grpSpPr>
          <a:xfrm>
            <a:off x="4123159" y="620137"/>
            <a:ext cx="4059108" cy="2537432"/>
            <a:chOff x="8137" y="607698"/>
            <a:chExt cx="4059108" cy="2537432"/>
          </a:xfrm>
        </p:grpSpPr>
        <p:pic>
          <p:nvPicPr>
            <p:cNvPr id="12" name="그림 11" descr="지도이(가) 표시된 사진&#10;&#10;자동 생성된 설명">
              <a:extLst>
                <a:ext uri="{FF2B5EF4-FFF2-40B4-BE49-F238E27FC236}">
                  <a16:creationId xmlns:a16="http://schemas.microsoft.com/office/drawing/2014/main" id="{F49C02FB-D68D-8648-B64E-35BCD6340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7" y="607698"/>
              <a:ext cx="4059108" cy="22808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8E4E2F-2007-8F41-89BD-5DC417AD9BED}"/>
                </a:ext>
              </a:extLst>
            </p:cNvPr>
            <p:cNvSpPr txBox="1"/>
            <p:nvPr/>
          </p:nvSpPr>
          <p:spPr>
            <a:xfrm>
              <a:off x="1204571" y="2883520"/>
              <a:ext cx="18310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주택 상세 정보 및 </a:t>
              </a:r>
              <a:r>
                <a:rPr kumimoji="1" lang="ko-KR" altLang="en-US" sz="1100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공급화면</a:t>
              </a:r>
              <a:endParaRPr kumimoji="1" lang="ko-Kore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22D321-8835-FE49-99C5-C13CE6FC1455}"/>
              </a:ext>
            </a:extLst>
          </p:cNvPr>
          <p:cNvGrpSpPr/>
          <p:nvPr/>
        </p:nvGrpSpPr>
        <p:grpSpPr>
          <a:xfrm>
            <a:off x="-2930" y="3115731"/>
            <a:ext cx="4059109" cy="2535745"/>
            <a:chOff x="4632383" y="461211"/>
            <a:chExt cx="4059109" cy="2535745"/>
          </a:xfrm>
        </p:grpSpPr>
        <p:pic>
          <p:nvPicPr>
            <p:cNvPr id="8" name="그림 7" descr="지도이(가) 표시된 사진&#10;&#10;자동 생성된 설명">
              <a:extLst>
                <a:ext uri="{FF2B5EF4-FFF2-40B4-BE49-F238E27FC236}">
                  <a16:creationId xmlns:a16="http://schemas.microsoft.com/office/drawing/2014/main" id="{D34E396A-5764-BD4C-9B76-E44404FA2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2383" y="461211"/>
              <a:ext cx="4059109" cy="22808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9B7247-BD7C-6544-96FB-1D9D277E5A83}"/>
                </a:ext>
              </a:extLst>
            </p:cNvPr>
            <p:cNvSpPr txBox="1"/>
            <p:nvPr/>
          </p:nvSpPr>
          <p:spPr>
            <a:xfrm>
              <a:off x="6149702" y="2735346"/>
              <a:ext cx="10244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거주 후기 화면</a:t>
              </a:r>
              <a:endParaRPr kumimoji="1" lang="ko-Kore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3AFB5C-7709-6941-9142-3BDAEC0CC5B9}"/>
              </a:ext>
            </a:extLst>
          </p:cNvPr>
          <p:cNvGrpSpPr/>
          <p:nvPr/>
        </p:nvGrpSpPr>
        <p:grpSpPr>
          <a:xfrm>
            <a:off x="0" y="625229"/>
            <a:ext cx="4059108" cy="2518781"/>
            <a:chOff x="-10011" y="3104416"/>
            <a:chExt cx="4059108" cy="2518781"/>
          </a:xfrm>
        </p:grpSpPr>
        <p:pic>
          <p:nvPicPr>
            <p:cNvPr id="10" name="그림 9" descr="지도이(가) 표시된 사진&#10;&#10;자동 생성된 설명">
              <a:extLst>
                <a:ext uri="{FF2B5EF4-FFF2-40B4-BE49-F238E27FC236}">
                  <a16:creationId xmlns:a16="http://schemas.microsoft.com/office/drawing/2014/main" id="{AA8F55B7-D9B2-3D40-B675-1BBC6E790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0011" y="3104416"/>
              <a:ext cx="4059108" cy="22808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FD2A85-EF0C-4F4C-89E6-514C4551845A}"/>
                </a:ext>
              </a:extLst>
            </p:cNvPr>
            <p:cNvSpPr txBox="1"/>
            <p:nvPr/>
          </p:nvSpPr>
          <p:spPr>
            <a:xfrm>
              <a:off x="1679682" y="5361587"/>
              <a:ext cx="7160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 err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챗봇</a:t>
              </a:r>
              <a:r>
                <a:rPr kumimoji="1" lang="ko-KR" altLang="en-US" sz="1100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화면</a:t>
              </a:r>
              <a:endParaRPr kumimoji="1" lang="ko-Kore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321C5A9-E18C-BB49-A256-7BFFD8EB94EB}"/>
              </a:ext>
            </a:extLst>
          </p:cNvPr>
          <p:cNvSpPr txBox="1"/>
          <p:nvPr/>
        </p:nvSpPr>
        <p:spPr>
          <a:xfrm>
            <a:off x="5250832" y="5361587"/>
            <a:ext cx="1831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자유게시판 </a:t>
            </a:r>
            <a:r>
              <a:rPr kumimoji="1" lang="en-US" altLang="ko-KR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정보공유 화면</a:t>
            </a:r>
            <a:endParaRPr kumimoji="1" lang="ko-Kore-KR" altLang="en-US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39C050-C562-2C4B-8096-71A7C3FCF10B}"/>
              </a:ext>
            </a:extLst>
          </p:cNvPr>
          <p:cNvSpPr txBox="1"/>
          <p:nvPr/>
        </p:nvSpPr>
        <p:spPr>
          <a:xfrm>
            <a:off x="-56496" y="5623197"/>
            <a:ext cx="4728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챗봇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  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주택 공급 유무 분기</a:t>
            </a: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반기별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통계 수치로 제공 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거주 후기 등록 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자유게시판 제공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3635D6-22C8-7447-BF23-872B621D53B2}"/>
              </a:ext>
            </a:extLst>
          </p:cNvPr>
          <p:cNvSpPr txBox="1"/>
          <p:nvPr/>
        </p:nvSpPr>
        <p:spPr>
          <a:xfrm>
            <a:off x="4400617" y="5651476"/>
            <a:ext cx="4237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정보를 간편하게 획득</a:t>
            </a:r>
            <a:endParaRPr kumimoji="1" lang="ko-Kore-KR" altLang="en-US" dirty="0"/>
          </a:p>
          <a:p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원하는 주택의 예상 공급을 확인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주택의 신뢰도 및 새로운 정보 획득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자유로운 정보 공유 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F45D79C0-624F-464A-BB69-EEE2C74448F8}"/>
              </a:ext>
            </a:extLst>
          </p:cNvPr>
          <p:cNvSpPr/>
          <p:nvPr/>
        </p:nvSpPr>
        <p:spPr>
          <a:xfrm>
            <a:off x="4181407" y="5812373"/>
            <a:ext cx="219210" cy="821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54299-3BF0-9C45-9E82-3394374D1924}"/>
              </a:ext>
            </a:extLst>
          </p:cNvPr>
          <p:cNvSpPr txBox="1"/>
          <p:nvPr/>
        </p:nvSpPr>
        <p:spPr>
          <a:xfrm>
            <a:off x="8767913" y="1707455"/>
            <a:ext cx="1043893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단계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월 </a:t>
            </a:r>
            <a:r>
              <a:rPr kumimoji="1" lang="en-US" altLang="ko-KR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16</a:t>
            </a: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메인화면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11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요구사항수집</a:t>
            </a:r>
            <a:endParaRPr kumimoji="1" lang="ko-Kore-KR" altLang="en-US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05CC5A-6168-8B45-B250-4CEDA1116747}"/>
              </a:ext>
            </a:extLst>
          </p:cNvPr>
          <p:cNvSpPr txBox="1"/>
          <p:nvPr/>
        </p:nvSpPr>
        <p:spPr>
          <a:xfrm>
            <a:off x="9867815" y="1707455"/>
            <a:ext cx="1172116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단계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월 </a:t>
            </a:r>
            <a:r>
              <a:rPr kumimoji="1" lang="en-US" altLang="ko-KR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27</a:t>
            </a: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주택 상세 정보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공급 화면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주택 공급량 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분석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거주 후기 화면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니즈</a:t>
            </a: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검증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거주 후기 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 수집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4A7AE0-79EC-644C-9A1A-CC4E03461645}"/>
              </a:ext>
            </a:extLst>
          </p:cNvPr>
          <p:cNvSpPr txBox="1"/>
          <p:nvPr/>
        </p:nvSpPr>
        <p:spPr>
          <a:xfrm>
            <a:off x="11004047" y="1748115"/>
            <a:ext cx="101502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단계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월 </a:t>
            </a:r>
            <a:r>
              <a:rPr kumimoji="1" lang="en-US" altLang="ko-KR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11</a:t>
            </a: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챗봇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자유게시판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kumimoji="1" lang="en-US" altLang="ko-Kore-KR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kumimoji="1" lang="en-US" altLang="ko-Kore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ore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 배포</a:t>
            </a:r>
            <a:endParaRPr kumimoji="1" lang="en-US" altLang="ko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752CAB-C397-E34B-83DC-655CD1B163DF}"/>
              </a:ext>
            </a:extLst>
          </p:cNvPr>
          <p:cNvSpPr txBox="1"/>
          <p:nvPr/>
        </p:nvSpPr>
        <p:spPr>
          <a:xfrm>
            <a:off x="8416994" y="4733537"/>
            <a:ext cx="1963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 배포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 동시접속 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로그 관리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보안성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kumimoji="1" lang="en-US" altLang="ko-Kore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3B24EA-2E09-084E-998D-054195F9E92F}"/>
              </a:ext>
            </a:extLst>
          </p:cNvPr>
          <p:cNvSpPr txBox="1"/>
          <p:nvPr/>
        </p:nvSpPr>
        <p:spPr>
          <a:xfrm>
            <a:off x="8419414" y="1707455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단계</a:t>
            </a:r>
            <a:endParaRPr kumimoji="1" lang="en-US" altLang="ko-Kore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B5377B-7172-D744-A84D-C8ECED8D910E}"/>
              </a:ext>
            </a:extLst>
          </p:cNvPr>
          <p:cNvSpPr/>
          <p:nvPr/>
        </p:nvSpPr>
        <p:spPr>
          <a:xfrm>
            <a:off x="8403343" y="3538863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목적</a:t>
            </a:r>
            <a:endParaRPr lang="ko-Kore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2D9160-F2A4-AA4C-8095-A9652D4B3EC3}"/>
              </a:ext>
            </a:extLst>
          </p:cNvPr>
          <p:cNvSpPr/>
          <p:nvPr/>
        </p:nvSpPr>
        <p:spPr>
          <a:xfrm>
            <a:off x="8403343" y="2367173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</a:t>
            </a:r>
            <a:endParaRPr kumimoji="1" lang="en-US" altLang="ko-Kore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25F846-21A7-DA47-A7B7-8E84F4A8BC97}"/>
              </a:ext>
            </a:extLst>
          </p:cNvPr>
          <p:cNvSpPr/>
          <p:nvPr/>
        </p:nvSpPr>
        <p:spPr>
          <a:xfrm>
            <a:off x="8416994" y="2037314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기간</a:t>
            </a:r>
            <a:endParaRPr kumimoji="1" lang="en-US" altLang="ko-Kore-KR" sz="11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CDB399-CC6B-D648-9C5D-1089D8FF4C93}"/>
              </a:ext>
            </a:extLst>
          </p:cNvPr>
          <p:cNvSpPr/>
          <p:nvPr/>
        </p:nvSpPr>
        <p:spPr>
          <a:xfrm>
            <a:off x="8475423" y="1621276"/>
            <a:ext cx="3673717" cy="2562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CF7B82-92C0-384E-A39E-F1CDB0A8608A}"/>
              </a:ext>
            </a:extLst>
          </p:cNvPr>
          <p:cNvSpPr/>
          <p:nvPr/>
        </p:nvSpPr>
        <p:spPr>
          <a:xfrm>
            <a:off x="8793299" y="470780"/>
            <a:ext cx="995945" cy="37133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72BB44-9C82-3F44-BC57-163E85864B43}"/>
              </a:ext>
            </a:extLst>
          </p:cNvPr>
          <p:cNvSpPr/>
          <p:nvPr/>
        </p:nvSpPr>
        <p:spPr>
          <a:xfrm>
            <a:off x="9861324" y="470780"/>
            <a:ext cx="1048931" cy="3713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65F133-50F7-D647-A1D5-87729F2D00F7}"/>
              </a:ext>
            </a:extLst>
          </p:cNvPr>
          <p:cNvSpPr/>
          <p:nvPr/>
        </p:nvSpPr>
        <p:spPr>
          <a:xfrm>
            <a:off x="10959773" y="470780"/>
            <a:ext cx="1059295" cy="37133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오른쪽 화살표[R] 39">
            <a:extLst>
              <a:ext uri="{FF2B5EF4-FFF2-40B4-BE49-F238E27FC236}">
                <a16:creationId xmlns:a16="http://schemas.microsoft.com/office/drawing/2014/main" id="{025145BF-2F12-F347-A5BA-72B8B74E077C}"/>
              </a:ext>
            </a:extLst>
          </p:cNvPr>
          <p:cNvSpPr/>
          <p:nvPr/>
        </p:nvSpPr>
        <p:spPr>
          <a:xfrm>
            <a:off x="8224992" y="2520175"/>
            <a:ext cx="223058" cy="988299"/>
          </a:xfrm>
          <a:prstGeom prst="rightArrow">
            <a:avLst>
              <a:gd name="adj1" fmla="val 50000"/>
              <a:gd name="adj2" fmla="val 462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299AF6-6708-B74E-9DE2-56E110C6A857}"/>
              </a:ext>
            </a:extLst>
          </p:cNvPr>
          <p:cNvSpPr/>
          <p:nvPr/>
        </p:nvSpPr>
        <p:spPr>
          <a:xfrm>
            <a:off x="10228063" y="4701731"/>
            <a:ext cx="21412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AWS EC2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부하분산 테스트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node.js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Winston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OWASP</a:t>
            </a:r>
          </a:p>
          <a:p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csrf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xss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kumimoji="1"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sql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injection)</a:t>
            </a:r>
            <a:endParaRPr lang="ko-Kore-KR" altLang="en-US" sz="1200" dirty="0"/>
          </a:p>
        </p:txBody>
      </p:sp>
      <p:sp>
        <p:nvSpPr>
          <p:cNvPr id="43" name="아래쪽 화살표[D] 42">
            <a:extLst>
              <a:ext uri="{FF2B5EF4-FFF2-40B4-BE49-F238E27FC236}">
                <a16:creationId xmlns:a16="http://schemas.microsoft.com/office/drawing/2014/main" id="{B8A9AE1B-2A2B-3C46-90AF-3414D38FA7E2}"/>
              </a:ext>
            </a:extLst>
          </p:cNvPr>
          <p:cNvSpPr/>
          <p:nvPr/>
        </p:nvSpPr>
        <p:spPr>
          <a:xfrm>
            <a:off x="9617850" y="4230577"/>
            <a:ext cx="1534471" cy="4467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59A06C-894B-A341-9F57-F28CDF96FD45}"/>
              </a:ext>
            </a:extLst>
          </p:cNvPr>
          <p:cNvSpPr txBox="1"/>
          <p:nvPr/>
        </p:nvSpPr>
        <p:spPr>
          <a:xfrm>
            <a:off x="9788541" y="4256364"/>
            <a:ext cx="121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품질목표</a:t>
            </a:r>
            <a:endParaRPr kumimoji="1" lang="en-US" altLang="ko-Kore-KR" sz="16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아래쪽 화살표[D] 44">
            <a:extLst>
              <a:ext uri="{FF2B5EF4-FFF2-40B4-BE49-F238E27FC236}">
                <a16:creationId xmlns:a16="http://schemas.microsoft.com/office/drawing/2014/main" id="{0D088C2B-7D41-CC4E-A02B-B08884DAB794}"/>
              </a:ext>
            </a:extLst>
          </p:cNvPr>
          <p:cNvSpPr/>
          <p:nvPr/>
        </p:nvSpPr>
        <p:spPr>
          <a:xfrm>
            <a:off x="9617850" y="5880023"/>
            <a:ext cx="1534471" cy="4467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C2F616-F272-664A-A6F0-BCF9D6CBDBE3}"/>
              </a:ext>
            </a:extLst>
          </p:cNvPr>
          <p:cNvSpPr txBox="1"/>
          <p:nvPr/>
        </p:nvSpPr>
        <p:spPr>
          <a:xfrm>
            <a:off x="9788541" y="5905810"/>
            <a:ext cx="121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기술목표</a:t>
            </a:r>
            <a:endParaRPr kumimoji="1" lang="en-US" altLang="ko-Kore-KR" sz="16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5EF58A-15DD-4941-84AD-A8D7F1EE2152}"/>
              </a:ext>
            </a:extLst>
          </p:cNvPr>
          <p:cNvSpPr txBox="1"/>
          <p:nvPr/>
        </p:nvSpPr>
        <p:spPr>
          <a:xfrm>
            <a:off x="8560678" y="6361353"/>
            <a:ext cx="3631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제품화 가능한 </a:t>
            </a:r>
            <a:r>
              <a:rPr kumimoji="1" lang="ko-KR" altLang="en-US" sz="2400" b="1" dirty="0" err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프로토타입</a:t>
            </a:r>
            <a:endParaRPr kumimoji="1" lang="en-US" altLang="ko-Kore-KR" sz="2400" b="1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4A3887D8-7EB8-ED46-B474-CD00757C598B}"/>
              </a:ext>
            </a:extLst>
          </p:cNvPr>
          <p:cNvSpPr/>
          <p:nvPr/>
        </p:nvSpPr>
        <p:spPr>
          <a:xfrm>
            <a:off x="8224992" y="5763824"/>
            <a:ext cx="223058" cy="988299"/>
          </a:xfrm>
          <a:prstGeom prst="rightArrow">
            <a:avLst>
              <a:gd name="adj1" fmla="val 50000"/>
              <a:gd name="adj2" fmla="val 462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오른쪽 화살표[R] 53">
            <a:extLst>
              <a:ext uri="{FF2B5EF4-FFF2-40B4-BE49-F238E27FC236}">
                <a16:creationId xmlns:a16="http://schemas.microsoft.com/office/drawing/2014/main" id="{8FD8418E-9640-C04E-B2FD-318185879030}"/>
              </a:ext>
            </a:extLst>
          </p:cNvPr>
          <p:cNvSpPr/>
          <p:nvPr/>
        </p:nvSpPr>
        <p:spPr>
          <a:xfrm>
            <a:off x="9940788" y="4919358"/>
            <a:ext cx="207811" cy="49487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946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9AAF7882-A53D-FF42-99FF-F831735A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167" y="1205404"/>
            <a:ext cx="1723337" cy="1723337"/>
          </a:xfrm>
          <a:prstGeom prst="rect">
            <a:avLst/>
          </a:prstGeom>
        </p:spPr>
      </p:pic>
      <p:pic>
        <p:nvPicPr>
          <p:cNvPr id="47" name="그림 4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26FD668-9648-D540-A196-233CF1FE7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052" y="4544190"/>
            <a:ext cx="1293310" cy="541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292C03-06B6-BC40-9934-51CB95EADB06}"/>
              </a:ext>
            </a:extLst>
          </p:cNvPr>
          <p:cNvSpPr txBox="1"/>
          <p:nvPr/>
        </p:nvSpPr>
        <p:spPr>
          <a:xfrm>
            <a:off x="90535" y="108642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시장분석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C94EF1-26D7-7A4B-928D-E3496F1CB460}"/>
              </a:ext>
            </a:extLst>
          </p:cNvPr>
          <p:cNvGrpSpPr/>
          <p:nvPr/>
        </p:nvGrpSpPr>
        <p:grpSpPr>
          <a:xfrm>
            <a:off x="659360" y="1988087"/>
            <a:ext cx="2665096" cy="2829111"/>
            <a:chOff x="2886364" y="103908"/>
            <a:chExt cx="6419271" cy="618836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D1677A8-2990-074D-B948-ABFFEF2FC9D9}"/>
                </a:ext>
              </a:extLst>
            </p:cNvPr>
            <p:cNvSpPr/>
            <p:nvPr/>
          </p:nvSpPr>
          <p:spPr>
            <a:xfrm>
              <a:off x="2886364" y="103908"/>
              <a:ext cx="6419271" cy="61883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431520F-F7C5-114A-A7CC-745CC8D61031}"/>
                </a:ext>
              </a:extLst>
            </p:cNvPr>
            <p:cNvSpPr/>
            <p:nvPr/>
          </p:nvSpPr>
          <p:spPr>
            <a:xfrm>
              <a:off x="3602182" y="1300017"/>
              <a:ext cx="4987635" cy="498763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655BB7D-9B13-3847-AA3E-B91687DC0D7F}"/>
                </a:ext>
              </a:extLst>
            </p:cNvPr>
            <p:cNvSpPr/>
            <p:nvPr/>
          </p:nvSpPr>
          <p:spPr>
            <a:xfrm>
              <a:off x="4262581" y="2620816"/>
              <a:ext cx="3666836" cy="366683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CA0EEC-3876-C444-BD84-CF3BB7EC83DF}"/>
              </a:ext>
            </a:extLst>
          </p:cNvPr>
          <p:cNvSpPr txBox="1"/>
          <p:nvPr/>
        </p:nvSpPr>
        <p:spPr>
          <a:xfrm>
            <a:off x="1319719" y="3774445"/>
            <a:ext cx="1338917" cy="33855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청년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08EE9-4A7F-254B-8C98-F239E3613256}"/>
              </a:ext>
            </a:extLst>
          </p:cNvPr>
          <p:cNvSpPr txBox="1"/>
          <p:nvPr/>
        </p:nvSpPr>
        <p:spPr>
          <a:xfrm>
            <a:off x="1139454" y="2827600"/>
            <a:ext cx="1764650" cy="33855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지자체</a:t>
            </a:r>
            <a:r>
              <a:rPr lang="en-US" altLang="ko-KR" sz="1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LH, SH</a:t>
            </a:r>
            <a:endParaRPr lang="ko-KR" altLang="en-US" sz="16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75F76C-3D1D-234D-BEBC-370456F1BF2B}"/>
              </a:ext>
            </a:extLst>
          </p:cNvPr>
          <p:cNvSpPr txBox="1"/>
          <p:nvPr/>
        </p:nvSpPr>
        <p:spPr>
          <a:xfrm>
            <a:off x="1717343" y="2143306"/>
            <a:ext cx="765087" cy="33855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0E25A90-8D0D-4548-91CE-93F2B35D8C0C}"/>
              </a:ext>
            </a:extLst>
          </p:cNvPr>
          <p:cNvCxnSpPr>
            <a:cxnSpLocks/>
          </p:cNvCxnSpPr>
          <p:nvPr/>
        </p:nvCxnSpPr>
        <p:spPr>
          <a:xfrm flipV="1">
            <a:off x="2620496" y="1913263"/>
            <a:ext cx="571063" cy="253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1D9538-8B2C-7F4A-8E97-2FF54FF0229F}"/>
              </a:ext>
            </a:extLst>
          </p:cNvPr>
          <p:cNvCxnSpPr/>
          <p:nvPr/>
        </p:nvCxnSpPr>
        <p:spPr>
          <a:xfrm>
            <a:off x="2752331" y="2900533"/>
            <a:ext cx="7101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989541C-EF64-5C4E-85E2-E9683F878F82}"/>
              </a:ext>
            </a:extLst>
          </p:cNvPr>
          <p:cNvCxnSpPr/>
          <p:nvPr/>
        </p:nvCxnSpPr>
        <p:spPr>
          <a:xfrm>
            <a:off x="2715453" y="4165440"/>
            <a:ext cx="574585" cy="574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2CC178-1B64-F946-8328-1ACBB54FC626}"/>
              </a:ext>
            </a:extLst>
          </p:cNvPr>
          <p:cNvSpPr txBox="1"/>
          <p:nvPr/>
        </p:nvSpPr>
        <p:spPr>
          <a:xfrm>
            <a:off x="3387693" y="4550860"/>
            <a:ext cx="2427163" cy="52322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</a:t>
            </a:r>
            <a:r>
              <a:rPr lang="ko-KR" altLang="en-US" sz="1400" dirty="0" err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핵심타겟</a:t>
            </a:r>
            <a:endParaRPr lang="ko-KR" altLang="en-US" sz="1400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>
              <a:defRPr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주거지가 필요한 청년</a:t>
            </a: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A5722246-F164-0641-8F7A-CF45A5CD73C3}"/>
              </a:ext>
            </a:extLst>
          </p:cNvPr>
          <p:cNvSpPr txBox="1"/>
          <p:nvPr/>
        </p:nvSpPr>
        <p:spPr>
          <a:xfrm>
            <a:off x="1161184" y="1466980"/>
            <a:ext cx="1707178" cy="488037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800" dirty="0" err="1">
                <a:latin typeface="HY헤드라인M"/>
                <a:ea typeface="HY헤드라인M"/>
              </a:rPr>
              <a:t>행복주택</a:t>
            </a:r>
            <a:r>
              <a:rPr lang="ko-KR" altLang="en-US" sz="1800" dirty="0">
                <a:latin typeface="HY헤드라인M"/>
                <a:ea typeface="HY헤드라인M"/>
              </a:rPr>
              <a:t> 시장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1C1C81-9675-B44C-A032-26408DBAD62C}"/>
              </a:ext>
            </a:extLst>
          </p:cNvPr>
          <p:cNvSpPr/>
          <p:nvPr/>
        </p:nvSpPr>
        <p:spPr>
          <a:xfrm>
            <a:off x="1611283" y="4492652"/>
            <a:ext cx="806983" cy="601634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 b="1" dirty="0">
                <a:solidFill>
                  <a:schemeClr val="dk1"/>
                </a:solidFill>
                <a:latin typeface="HY헤드라인M"/>
                <a:ea typeface="HY헤드라인M"/>
              </a:rPr>
              <a:t>B2G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D946A4-ADEF-6C4D-9757-AD611D505887}"/>
              </a:ext>
            </a:extLst>
          </p:cNvPr>
          <p:cNvSpPr txBox="1"/>
          <p:nvPr/>
        </p:nvSpPr>
        <p:spPr>
          <a:xfrm>
            <a:off x="3191559" y="1766674"/>
            <a:ext cx="2858056" cy="52322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서비스와 연관된 인접시장</a:t>
            </a:r>
          </a:p>
          <a:p>
            <a:pPr lvl="0">
              <a:defRPr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주거 문제를 해결하고자 하는 정부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E6ECC8-078A-E04D-BBB2-F599331EE0D0}"/>
              </a:ext>
            </a:extLst>
          </p:cNvPr>
          <p:cNvSpPr txBox="1"/>
          <p:nvPr/>
        </p:nvSpPr>
        <p:spPr>
          <a:xfrm>
            <a:off x="3533537" y="2769333"/>
            <a:ext cx="2388006" cy="52322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 점유 시 타겟</a:t>
            </a:r>
          </a:p>
          <a:p>
            <a:pPr lvl="0">
              <a:defRPr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주택 공급을 제공하는 기관</a:t>
            </a:r>
          </a:p>
        </p:txBody>
      </p:sp>
      <p:sp>
        <p:nvSpPr>
          <p:cNvPr id="25" name="화살표: 오른쪽 55">
            <a:extLst>
              <a:ext uri="{FF2B5EF4-FFF2-40B4-BE49-F238E27FC236}">
                <a16:creationId xmlns:a16="http://schemas.microsoft.com/office/drawing/2014/main" id="{09EC4F87-ADFE-B34D-B79F-3DFBFC500F72}"/>
              </a:ext>
            </a:extLst>
          </p:cNvPr>
          <p:cNvSpPr/>
          <p:nvPr/>
        </p:nvSpPr>
        <p:spPr>
          <a:xfrm>
            <a:off x="5964358" y="2451083"/>
            <a:ext cx="504264" cy="170866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A1BDDE-C020-2B49-8B40-265E963BA645}"/>
              </a:ext>
            </a:extLst>
          </p:cNvPr>
          <p:cNvCxnSpPr/>
          <p:nvPr/>
        </p:nvCxnSpPr>
        <p:spPr>
          <a:xfrm>
            <a:off x="9875520" y="605790"/>
            <a:ext cx="0" cy="55832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D16D4FE-76BE-1B45-B5EC-D6C3644A7188}"/>
              </a:ext>
            </a:extLst>
          </p:cNvPr>
          <p:cNvCxnSpPr>
            <a:cxnSpLocks/>
          </p:cNvCxnSpPr>
          <p:nvPr/>
        </p:nvCxnSpPr>
        <p:spPr>
          <a:xfrm>
            <a:off x="7932420" y="3397399"/>
            <a:ext cx="40119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부제목 2">
            <a:extLst>
              <a:ext uri="{FF2B5EF4-FFF2-40B4-BE49-F238E27FC236}">
                <a16:creationId xmlns:a16="http://schemas.microsoft.com/office/drawing/2014/main" id="{C5C4D4A8-4E15-DC4D-826E-68DAC054FB75}"/>
              </a:ext>
            </a:extLst>
          </p:cNvPr>
          <p:cNvSpPr txBox="1"/>
          <p:nvPr/>
        </p:nvSpPr>
        <p:spPr>
          <a:xfrm>
            <a:off x="9619420" y="6275577"/>
            <a:ext cx="671684" cy="427942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800" dirty="0">
                <a:latin typeface="HY헤드라인M"/>
                <a:ea typeface="HY헤드라인M"/>
              </a:rPr>
              <a:t>정부</a:t>
            </a:r>
            <a:endParaRPr lang="en-US" altLang="ko-KR" sz="1800" dirty="0">
              <a:latin typeface="HY헤드라인M"/>
              <a:ea typeface="HY헤드라인M"/>
            </a:endParaRP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59594E08-D397-FC46-ACBB-F504581EBB0E}"/>
              </a:ext>
            </a:extLst>
          </p:cNvPr>
          <p:cNvSpPr txBox="1"/>
          <p:nvPr/>
        </p:nvSpPr>
        <p:spPr>
          <a:xfrm>
            <a:off x="10352283" y="3504199"/>
            <a:ext cx="1858094" cy="427942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800" dirty="0" err="1">
                <a:latin typeface="HY헤드라인M"/>
                <a:ea typeface="HY헤드라인M"/>
              </a:rPr>
              <a:t>거주후기</a:t>
            </a:r>
            <a:r>
              <a:rPr lang="ko-KR" altLang="en-US" sz="1800" dirty="0">
                <a:latin typeface="HY헤드라인M"/>
                <a:ea typeface="HY헤드라인M"/>
              </a:rPr>
              <a:t> 공유</a:t>
            </a:r>
            <a:endParaRPr lang="en-US" altLang="ko-KR" sz="1800" dirty="0">
              <a:latin typeface="HY헤드라인M"/>
              <a:ea typeface="HY헤드라인M"/>
            </a:endParaRP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0EB66681-0A2C-3242-96F6-BC471CE0FEE5}"/>
              </a:ext>
            </a:extLst>
          </p:cNvPr>
          <p:cNvSpPr txBox="1"/>
          <p:nvPr/>
        </p:nvSpPr>
        <p:spPr>
          <a:xfrm>
            <a:off x="7672841" y="3504199"/>
            <a:ext cx="2085712" cy="427942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800" dirty="0" err="1">
                <a:latin typeface="HY헤드라인M"/>
                <a:ea typeface="HY헤드라인M"/>
              </a:rPr>
              <a:t>거주후기</a:t>
            </a:r>
            <a:r>
              <a:rPr lang="ko-KR" altLang="en-US" sz="1800" dirty="0">
                <a:latin typeface="HY헤드라인M"/>
                <a:ea typeface="HY헤드라인M"/>
              </a:rPr>
              <a:t> </a:t>
            </a:r>
            <a:r>
              <a:rPr lang="ko-KR" altLang="en-US" sz="1800" dirty="0" err="1">
                <a:latin typeface="HY헤드라인M"/>
                <a:ea typeface="HY헤드라인M"/>
              </a:rPr>
              <a:t>비공유</a:t>
            </a:r>
            <a:endParaRPr lang="en-US" altLang="ko-KR" sz="1800" dirty="0">
              <a:latin typeface="HY헤드라인M"/>
              <a:ea typeface="HY헤드라인M"/>
            </a:endParaRP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0C868157-6F66-5049-9C2A-2C9A5AC15AC5}"/>
              </a:ext>
            </a:extLst>
          </p:cNvPr>
          <p:cNvSpPr txBox="1"/>
          <p:nvPr/>
        </p:nvSpPr>
        <p:spPr>
          <a:xfrm>
            <a:off x="9398757" y="6349103"/>
            <a:ext cx="953526" cy="427942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altLang="ko-KR" sz="1800" dirty="0">
              <a:latin typeface="HY헤드라인M"/>
              <a:ea typeface="HY헤드라인M"/>
            </a:endParaRP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A65B76AE-C9BE-7E48-BAAB-0F3FEFDD1C2F}"/>
              </a:ext>
            </a:extLst>
          </p:cNvPr>
          <p:cNvSpPr txBox="1"/>
          <p:nvPr/>
        </p:nvSpPr>
        <p:spPr>
          <a:xfrm>
            <a:off x="7593204" y="208098"/>
            <a:ext cx="1679659" cy="97698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err="1">
                <a:solidFill>
                  <a:schemeClr val="accent1"/>
                </a:solidFill>
                <a:latin typeface="HY헤드라인M"/>
                <a:ea typeface="HY헤드라인M"/>
              </a:rPr>
              <a:t>실매물</a:t>
            </a:r>
            <a:r>
              <a:rPr lang="ko-KR" altLang="en-US" sz="1600" dirty="0">
                <a:solidFill>
                  <a:schemeClr val="accent1"/>
                </a:solidFill>
                <a:latin typeface="HY헤드라인M"/>
                <a:ea typeface="HY헤드라인M"/>
              </a:rPr>
              <a:t> </a:t>
            </a:r>
            <a:endParaRPr lang="en-US" altLang="ko-KR" sz="1600" dirty="0">
              <a:solidFill>
                <a:schemeClr val="accent1"/>
              </a:solidFill>
              <a:latin typeface="HY헤드라인M"/>
              <a:ea typeface="HY헤드라인M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HY헤드라인M"/>
                <a:ea typeface="HY헤드라인M"/>
              </a:rPr>
              <a:t>제공이 중요</a:t>
            </a:r>
            <a:endParaRPr lang="en-US" altLang="ko-KR" sz="1600" dirty="0">
              <a:solidFill>
                <a:schemeClr val="accent1"/>
              </a:solidFill>
              <a:latin typeface="HY헤드라인M"/>
              <a:ea typeface="HY헤드라인M"/>
            </a:endParaRP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4652DF1B-5CDA-E94C-BF4D-85079297A4D4}"/>
              </a:ext>
            </a:extLst>
          </p:cNvPr>
          <p:cNvSpPr txBox="1"/>
          <p:nvPr/>
        </p:nvSpPr>
        <p:spPr>
          <a:xfrm>
            <a:off x="7592592" y="5877070"/>
            <a:ext cx="1779749" cy="748376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HY헤드라인M"/>
                <a:ea typeface="HY헤드라인M"/>
              </a:rPr>
              <a:t>주거 복지 정보</a:t>
            </a:r>
            <a:endParaRPr lang="en-US" altLang="ko-KR" sz="1600" dirty="0">
              <a:solidFill>
                <a:schemeClr val="accent1"/>
              </a:solidFill>
              <a:latin typeface="HY헤드라인M"/>
              <a:ea typeface="HY헤드라인M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HY헤드라인M"/>
                <a:ea typeface="HY헤드라인M"/>
              </a:rPr>
              <a:t> 제공이 중요</a:t>
            </a:r>
            <a:endParaRPr lang="en-US" altLang="ko-KR" sz="1600" dirty="0">
              <a:solidFill>
                <a:schemeClr val="accent1"/>
              </a:solidFill>
              <a:latin typeface="HY헤드라인M"/>
              <a:ea typeface="HY헤드라인M"/>
            </a:endParaRPr>
          </a:p>
        </p:txBody>
      </p:sp>
      <p:sp>
        <p:nvSpPr>
          <p:cNvPr id="44" name="부제목 2">
            <a:extLst>
              <a:ext uri="{FF2B5EF4-FFF2-40B4-BE49-F238E27FC236}">
                <a16:creationId xmlns:a16="http://schemas.microsoft.com/office/drawing/2014/main" id="{01D1A777-B3BD-124C-A71A-D1F731318BB8}"/>
              </a:ext>
            </a:extLst>
          </p:cNvPr>
          <p:cNvSpPr txBox="1"/>
          <p:nvPr/>
        </p:nvSpPr>
        <p:spPr>
          <a:xfrm>
            <a:off x="10512341" y="4352699"/>
            <a:ext cx="1262183" cy="1063959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/>
          <a:p>
            <a:pPr algn="l">
              <a:defRPr/>
            </a:pPr>
            <a:r>
              <a:rPr lang="ko-KR" altLang="en-US" sz="3200" b="1" dirty="0">
                <a:solidFill>
                  <a:srgbClr val="FF0000"/>
                </a:solidFill>
                <a:latin typeface="HY헤드라인M"/>
                <a:ea typeface="HY헤드라인M"/>
              </a:rPr>
              <a:t>목표</a:t>
            </a:r>
            <a:endParaRPr lang="en-US" altLang="ko-KR" sz="3200" b="1" dirty="0">
              <a:solidFill>
                <a:srgbClr val="FF0000"/>
              </a:solidFill>
              <a:latin typeface="HY헤드라인M"/>
              <a:ea typeface="HY헤드라인M"/>
            </a:endParaRPr>
          </a:p>
          <a:p>
            <a:pPr algn="l">
              <a:defRPr/>
            </a:pPr>
            <a:r>
              <a:rPr lang="ko-KR" altLang="en-US" sz="3200" b="1" dirty="0">
                <a:solidFill>
                  <a:srgbClr val="FF0000"/>
                </a:solidFill>
                <a:latin typeface="HY헤드라인M"/>
                <a:ea typeface="HY헤드라인M"/>
              </a:rPr>
              <a:t>영역</a:t>
            </a:r>
            <a:endParaRPr lang="en-US" altLang="ko-KR" sz="3200" b="1" dirty="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  <p:sp>
        <p:nvSpPr>
          <p:cNvPr id="45" name="부제목 2">
            <a:extLst>
              <a:ext uri="{FF2B5EF4-FFF2-40B4-BE49-F238E27FC236}">
                <a16:creationId xmlns:a16="http://schemas.microsoft.com/office/drawing/2014/main" id="{6DA12113-A184-814E-B213-8C6DC2F57CE7}"/>
              </a:ext>
            </a:extLst>
          </p:cNvPr>
          <p:cNvSpPr txBox="1"/>
          <p:nvPr/>
        </p:nvSpPr>
        <p:spPr>
          <a:xfrm>
            <a:off x="9550509" y="166474"/>
            <a:ext cx="738275" cy="427942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800" dirty="0">
                <a:latin typeface="HY헤드라인M"/>
                <a:ea typeface="HY헤드라인M"/>
              </a:rPr>
              <a:t>민간</a:t>
            </a:r>
            <a:endParaRPr lang="en-US" altLang="ko-KR" sz="1800" dirty="0">
              <a:latin typeface="HY헤드라인M"/>
              <a:ea typeface="HY헤드라인M"/>
            </a:endParaRPr>
          </a:p>
        </p:txBody>
      </p:sp>
      <p:pic>
        <p:nvPicPr>
          <p:cNvPr id="49" name="그림 4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FA6331B-D0E8-384D-921E-07FE45AC3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929" y="1797131"/>
            <a:ext cx="1123405" cy="547660"/>
          </a:xfrm>
          <a:prstGeom prst="rect">
            <a:avLst/>
          </a:prstGeom>
        </p:spPr>
      </p:pic>
      <p:sp>
        <p:nvSpPr>
          <p:cNvPr id="53" name="부제목 2">
            <a:extLst>
              <a:ext uri="{FF2B5EF4-FFF2-40B4-BE49-F238E27FC236}">
                <a16:creationId xmlns:a16="http://schemas.microsoft.com/office/drawing/2014/main" id="{41E28AF2-B72A-1842-9BE3-05693AFA540D}"/>
              </a:ext>
            </a:extLst>
          </p:cNvPr>
          <p:cNvSpPr txBox="1"/>
          <p:nvPr/>
        </p:nvSpPr>
        <p:spPr>
          <a:xfrm>
            <a:off x="10441500" y="228420"/>
            <a:ext cx="1679659" cy="97698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HY헤드라인M"/>
                <a:ea typeface="HY헤드라인M"/>
              </a:rPr>
              <a:t>거주 정보 </a:t>
            </a:r>
            <a:endParaRPr lang="en-US" altLang="ko-KR" sz="1600" dirty="0">
              <a:solidFill>
                <a:schemeClr val="accent1"/>
              </a:solidFill>
              <a:latin typeface="HY헤드라인M"/>
              <a:ea typeface="HY헤드라인M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HY헤드라인M"/>
                <a:ea typeface="HY헤드라인M"/>
              </a:rPr>
              <a:t>후기가 중요</a:t>
            </a:r>
            <a:endParaRPr lang="en-US" altLang="ko-KR" sz="1600" dirty="0">
              <a:solidFill>
                <a:schemeClr val="accent1"/>
              </a:solidFill>
              <a:latin typeface="HY헤드라인M"/>
              <a:ea typeface="HY헤드라인M"/>
            </a:endParaRP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id="{8733194F-1A55-414D-BAEA-00ADA9F04389}"/>
              </a:ext>
            </a:extLst>
          </p:cNvPr>
          <p:cNvSpPr txBox="1"/>
          <p:nvPr/>
        </p:nvSpPr>
        <p:spPr>
          <a:xfrm>
            <a:off x="10469251" y="5877070"/>
            <a:ext cx="1779748" cy="748376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dirty="0" err="1">
                <a:solidFill>
                  <a:schemeClr val="accent1"/>
                </a:solidFill>
                <a:latin typeface="HY헤드라인M"/>
                <a:ea typeface="HY헤드라인M"/>
              </a:rPr>
              <a:t>행복주택</a:t>
            </a:r>
            <a:r>
              <a:rPr lang="ko-KR" altLang="en-US" sz="1600" dirty="0">
                <a:solidFill>
                  <a:schemeClr val="accent1"/>
                </a:solidFill>
                <a:latin typeface="HY헤드라인M"/>
                <a:ea typeface="HY헤드라인M"/>
              </a:rPr>
              <a:t> 거주 </a:t>
            </a:r>
            <a:endParaRPr lang="en-US" altLang="ko-KR" sz="1600" dirty="0">
              <a:solidFill>
                <a:schemeClr val="accent1"/>
              </a:solidFill>
              <a:latin typeface="HY헤드라인M"/>
              <a:ea typeface="HY헤드라인M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1"/>
                </a:solidFill>
                <a:latin typeface="HY헤드라인M"/>
                <a:ea typeface="HY헤드라인M"/>
              </a:rPr>
              <a:t>정보 후기가 중요</a:t>
            </a:r>
            <a:endParaRPr lang="en-US" altLang="ko-KR" sz="1600" dirty="0">
              <a:solidFill>
                <a:schemeClr val="accent1"/>
              </a:solidFill>
              <a:latin typeface="HY헤드라인M"/>
              <a:ea typeface="HY헤드라인M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71C34D-4178-2D42-B2AB-F08D892FFD96}"/>
              </a:ext>
            </a:extLst>
          </p:cNvPr>
          <p:cNvSpPr txBox="1"/>
          <p:nvPr/>
        </p:nvSpPr>
        <p:spPr>
          <a:xfrm>
            <a:off x="2881961" y="5794449"/>
            <a:ext cx="4503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정부가</a:t>
            </a:r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제공하는 </a:t>
            </a:r>
            <a:r>
              <a:rPr kumimoji="1" lang="ko-KR" altLang="en-US" sz="2400" b="1" dirty="0" err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행복주택</a:t>
            </a:r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시장에</a:t>
            </a:r>
            <a:endParaRPr kumimoji="1" lang="en-US" altLang="ko-KR" sz="2400" b="1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ore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거주후기를</a:t>
            </a:r>
            <a:r>
              <a:rPr kumimoji="1" lang="ko-KR" altLang="en-US" sz="24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제공하는 플랫폼은 없음</a:t>
            </a:r>
            <a:endParaRPr kumimoji="1" lang="ko-Kore-KR" altLang="en-US" sz="2400" b="1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아래쪽 화살표[D] 55">
            <a:extLst>
              <a:ext uri="{FF2B5EF4-FFF2-40B4-BE49-F238E27FC236}">
                <a16:creationId xmlns:a16="http://schemas.microsoft.com/office/drawing/2014/main" id="{312315FF-8894-7845-B487-5966CE8F031B}"/>
              </a:ext>
            </a:extLst>
          </p:cNvPr>
          <p:cNvSpPr/>
          <p:nvPr/>
        </p:nvSpPr>
        <p:spPr>
          <a:xfrm>
            <a:off x="4547136" y="5217481"/>
            <a:ext cx="1548864" cy="398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746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92C03-06B6-BC40-9934-51CB95EADB06}"/>
              </a:ext>
            </a:extLst>
          </p:cNvPr>
          <p:cNvSpPr txBox="1"/>
          <p:nvPr/>
        </p:nvSpPr>
        <p:spPr>
          <a:xfrm>
            <a:off x="90535" y="108642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927B3E1-A614-8C45-82AC-7DE62FE25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923" y="5446109"/>
            <a:ext cx="5930900" cy="8763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95BDFD5-E9E5-724D-AD33-A1FD93208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975" y="2214032"/>
            <a:ext cx="5911579" cy="10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47AA61-950B-434E-A869-4186628B4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876" y="4549310"/>
            <a:ext cx="7075253" cy="70651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8AFA862-FA7A-5C47-9671-9CE61908B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187" y="3455596"/>
            <a:ext cx="4978400" cy="812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E2B0F1-CFC5-2E4F-93EF-6374997F9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975" y="535591"/>
            <a:ext cx="5832036" cy="66943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B265082-35EB-B64E-9901-CFBE57883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543" y="1339826"/>
            <a:ext cx="3530600" cy="76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CBC5B-2FC2-E140-AF2A-104A623EBD54}"/>
              </a:ext>
            </a:extLst>
          </p:cNvPr>
          <p:cNvSpPr/>
          <p:nvPr/>
        </p:nvSpPr>
        <p:spPr>
          <a:xfrm>
            <a:off x="8610934" y="6634338"/>
            <a:ext cx="42341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https://www.youtube.com/watch?v=HygITMbBLK4</a:t>
            </a:r>
          </a:p>
        </p:txBody>
      </p:sp>
      <p:pic>
        <p:nvPicPr>
          <p:cNvPr id="17" name="그림 16" descr="텍스트, 실내, 바닥이(가) 표시된 사진&#10;&#10;자동 생성된 설명">
            <a:extLst>
              <a:ext uri="{FF2B5EF4-FFF2-40B4-BE49-F238E27FC236}">
                <a16:creationId xmlns:a16="http://schemas.microsoft.com/office/drawing/2014/main" id="{40141A31-F1CD-164F-B597-88B3DEE87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35" y="624465"/>
            <a:ext cx="4436337" cy="2984274"/>
          </a:xfrm>
          <a:prstGeom prst="rect">
            <a:avLst/>
          </a:prstGeom>
        </p:spPr>
      </p:pic>
      <p:pic>
        <p:nvPicPr>
          <p:cNvPr id="19" name="그림 18" descr="텍스트, 벽, 실내, 창문이(가) 표시된 사진&#10;&#10;자동 생성된 설명">
            <a:extLst>
              <a:ext uri="{FF2B5EF4-FFF2-40B4-BE49-F238E27FC236}">
                <a16:creationId xmlns:a16="http://schemas.microsoft.com/office/drawing/2014/main" id="{F7A9B4B6-958F-A64D-8516-6995C9FE42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35" y="3428041"/>
            <a:ext cx="4436338" cy="305593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0B9BD560-C5C6-4946-AB3E-DC85749C401A}"/>
              </a:ext>
            </a:extLst>
          </p:cNvPr>
          <p:cNvSpPr/>
          <p:nvPr/>
        </p:nvSpPr>
        <p:spPr>
          <a:xfrm>
            <a:off x="237544" y="6183466"/>
            <a:ext cx="438874" cy="4576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21C89F-32FD-B74E-BE0D-D0E2533D5B47}"/>
              </a:ext>
            </a:extLst>
          </p:cNvPr>
          <p:cNvSpPr txBox="1"/>
          <p:nvPr/>
        </p:nvSpPr>
        <p:spPr>
          <a:xfrm>
            <a:off x="676418" y="6483973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kumimoji="1" lang="ko-KR" altLang="en-US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년 </a:t>
            </a:r>
            <a:r>
              <a:rPr kumimoji="1" lang="en-US" altLang="ko-KR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kumimoji="1" lang="ko-KR" altLang="en-US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월 기준 </a:t>
            </a:r>
            <a:r>
              <a:rPr kumimoji="1" lang="ko-Kore-KR" altLang="en-US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조회수</a:t>
            </a:r>
            <a:r>
              <a:rPr kumimoji="1" lang="ko-KR" altLang="en-US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약 </a:t>
            </a:r>
            <a:r>
              <a:rPr kumimoji="1" lang="en-US" altLang="ko-KR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58</a:t>
            </a:r>
            <a:r>
              <a:rPr kumimoji="1" lang="ko-KR" altLang="en-US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만회</a:t>
            </a:r>
            <a:r>
              <a:rPr kumimoji="1" lang="en-US" altLang="ko-KR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좋아요 </a:t>
            </a:r>
            <a:r>
              <a:rPr kumimoji="1" lang="en-US" altLang="ko-KR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3.3</a:t>
            </a:r>
            <a:r>
              <a:rPr kumimoji="1" lang="ko-KR" altLang="en-US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천 </a:t>
            </a:r>
            <a:endParaRPr kumimoji="1" lang="ko-Kore-KR" altLang="en-US" b="1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13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92C03-06B6-BC40-9934-51CB95EADB06}"/>
              </a:ext>
            </a:extLst>
          </p:cNvPr>
          <p:cNvSpPr txBox="1"/>
          <p:nvPr/>
        </p:nvSpPr>
        <p:spPr>
          <a:xfrm>
            <a:off x="90535" y="108642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81CDFB-66DF-0440-B2A3-BE38E7A56961}"/>
              </a:ext>
            </a:extLst>
          </p:cNvPr>
          <p:cNvSpPr txBox="1"/>
          <p:nvPr/>
        </p:nvSpPr>
        <p:spPr>
          <a:xfrm>
            <a:off x="2335902" y="6254623"/>
            <a:ext cx="8186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포스트 코로나의 투자 트렌드는</a:t>
            </a:r>
            <a:r>
              <a:rPr lang="en-US" altLang="ko-KR" sz="32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32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데이터가 자산</a:t>
            </a:r>
            <a:r>
              <a:rPr lang="en-US" altLang="ko-KR" sz="32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endParaRPr lang="ko-KR" altLang="en-US" sz="3200" b="1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F1564-A368-1C48-8C80-373C97A08042}"/>
              </a:ext>
            </a:extLst>
          </p:cNvPr>
          <p:cNvSpPr txBox="1"/>
          <p:nvPr/>
        </p:nvSpPr>
        <p:spPr>
          <a:xfrm>
            <a:off x="4530585" y="5873292"/>
            <a:ext cx="395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플랫폼에서 얻은 주거데이터를 활용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41E1B-0FB2-7E4F-8E55-F588121ACA2A}"/>
              </a:ext>
            </a:extLst>
          </p:cNvPr>
          <p:cNvSpPr txBox="1"/>
          <p:nvPr/>
        </p:nvSpPr>
        <p:spPr>
          <a:xfrm>
            <a:off x="0" y="5884761"/>
            <a:ext cx="3958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정보검색은 개인적인 역량에 의존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EF7C4-99B0-5A48-9E57-17F015E646D0}"/>
              </a:ext>
            </a:extLst>
          </p:cNvPr>
          <p:cNvSpPr txBox="1"/>
          <p:nvPr/>
        </p:nvSpPr>
        <p:spPr>
          <a:xfrm>
            <a:off x="8705045" y="5873292"/>
            <a:ext cx="3436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클라우드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스마트</a:t>
            </a: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주거솔루션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구축</a:t>
            </a:r>
          </a:p>
        </p:txBody>
      </p:sp>
      <p:pic>
        <p:nvPicPr>
          <p:cNvPr id="8" name="Picture 14" descr="뉴딜' 시동…원격교육 플랫폼 구축·비대면의료 확대 &gt; 뉴스 | 포커스경제">
            <a:extLst>
              <a:ext uri="{FF2B5EF4-FFF2-40B4-BE49-F238E27FC236}">
                <a16:creationId xmlns:a16="http://schemas.microsoft.com/office/drawing/2014/main" id="{B4F18D50-2640-AF45-8373-6082E85E4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4" y="806218"/>
            <a:ext cx="47529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9BD869-E83E-AF4B-A296-CFDB0881DF1B}"/>
              </a:ext>
            </a:extLst>
          </p:cNvPr>
          <p:cNvSpPr/>
          <p:nvPr/>
        </p:nvSpPr>
        <p:spPr>
          <a:xfrm>
            <a:off x="515330" y="1371596"/>
            <a:ext cx="4683981" cy="628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32">
            <a:extLst>
              <a:ext uri="{FF2B5EF4-FFF2-40B4-BE49-F238E27FC236}">
                <a16:creationId xmlns:a16="http://schemas.microsoft.com/office/drawing/2014/main" id="{0B669228-AEFC-174F-A031-7A9106A348E9}"/>
              </a:ext>
            </a:extLst>
          </p:cNvPr>
          <p:cNvSpPr/>
          <p:nvPr/>
        </p:nvSpPr>
        <p:spPr>
          <a:xfrm>
            <a:off x="3949633" y="5905586"/>
            <a:ext cx="287844" cy="30777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33">
            <a:extLst>
              <a:ext uri="{FF2B5EF4-FFF2-40B4-BE49-F238E27FC236}">
                <a16:creationId xmlns:a16="http://schemas.microsoft.com/office/drawing/2014/main" id="{354BE0EE-48BF-3E44-8CD8-F005FD34EDB9}"/>
              </a:ext>
            </a:extLst>
          </p:cNvPr>
          <p:cNvSpPr/>
          <p:nvPr/>
        </p:nvSpPr>
        <p:spPr>
          <a:xfrm>
            <a:off x="8120583" y="5920126"/>
            <a:ext cx="287844" cy="30777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35">
            <a:extLst>
              <a:ext uri="{FF2B5EF4-FFF2-40B4-BE49-F238E27FC236}">
                <a16:creationId xmlns:a16="http://schemas.microsoft.com/office/drawing/2014/main" id="{33DEC4F4-6CCE-0447-9EBF-54A7A6164CCB}"/>
              </a:ext>
            </a:extLst>
          </p:cNvPr>
          <p:cNvSpPr/>
          <p:nvPr/>
        </p:nvSpPr>
        <p:spPr>
          <a:xfrm>
            <a:off x="5361834" y="2401994"/>
            <a:ext cx="471773" cy="170261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6">
            <a:extLst>
              <a:ext uri="{FF2B5EF4-FFF2-40B4-BE49-F238E27FC236}">
                <a16:creationId xmlns:a16="http://schemas.microsoft.com/office/drawing/2014/main" id="{F07ECF4D-4868-F24B-A85C-916BF8713639}"/>
              </a:ext>
            </a:extLst>
          </p:cNvPr>
          <p:cNvSpPr/>
          <p:nvPr/>
        </p:nvSpPr>
        <p:spPr>
          <a:xfrm>
            <a:off x="6881979" y="1630400"/>
            <a:ext cx="783064" cy="426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BD52A-EF0A-8445-A447-EFCA25FCF2BB}"/>
              </a:ext>
            </a:extLst>
          </p:cNvPr>
          <p:cNvSpPr txBox="1"/>
          <p:nvPr/>
        </p:nvSpPr>
        <p:spPr>
          <a:xfrm>
            <a:off x="10047317" y="1858560"/>
            <a:ext cx="2064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청년의 주거안정</a:t>
            </a:r>
            <a:endParaRPr lang="en-US" altLang="ko-KR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A23487-47B9-B641-A9F0-C99386C047A0}"/>
              </a:ext>
            </a:extLst>
          </p:cNvPr>
          <p:cNvSpPr txBox="1"/>
          <p:nvPr/>
        </p:nvSpPr>
        <p:spPr>
          <a:xfrm>
            <a:off x="5738147" y="3821298"/>
            <a:ext cx="3798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주거데이터를 가공하여 </a:t>
            </a:r>
            <a:r>
              <a:rPr lang="ko-KR" altLang="en-US" sz="20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클라우드화</a:t>
            </a:r>
            <a:endParaRPr lang="ko-KR" altLang="en-US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화살표: 아래쪽 20">
            <a:extLst>
              <a:ext uri="{FF2B5EF4-FFF2-40B4-BE49-F238E27FC236}">
                <a16:creationId xmlns:a16="http://schemas.microsoft.com/office/drawing/2014/main" id="{ED64693A-48E9-8B47-990F-3E815237855D}"/>
              </a:ext>
            </a:extLst>
          </p:cNvPr>
          <p:cNvSpPr/>
          <p:nvPr/>
        </p:nvSpPr>
        <p:spPr>
          <a:xfrm>
            <a:off x="6892426" y="4249767"/>
            <a:ext cx="783064" cy="426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10" descr="클라우드란">
            <a:extLst>
              <a:ext uri="{FF2B5EF4-FFF2-40B4-BE49-F238E27FC236}">
                <a16:creationId xmlns:a16="http://schemas.microsoft.com/office/drawing/2014/main" id="{77EFB42C-5AB1-684B-83D5-A2EA31C53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241" y="4709102"/>
            <a:ext cx="1619867" cy="107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화살표: 오른쪽 1">
            <a:extLst>
              <a:ext uri="{FF2B5EF4-FFF2-40B4-BE49-F238E27FC236}">
                <a16:creationId xmlns:a16="http://schemas.microsoft.com/office/drawing/2014/main" id="{DDC93ECD-78A2-EA43-A135-A380BD50CFD7}"/>
              </a:ext>
            </a:extLst>
          </p:cNvPr>
          <p:cNvSpPr/>
          <p:nvPr/>
        </p:nvSpPr>
        <p:spPr>
          <a:xfrm>
            <a:off x="8407148" y="4981523"/>
            <a:ext cx="581359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05DF23-ED74-924E-A498-0359CFEE0536}"/>
              </a:ext>
            </a:extLst>
          </p:cNvPr>
          <p:cNvSpPr txBox="1"/>
          <p:nvPr/>
        </p:nvSpPr>
        <p:spPr>
          <a:xfrm>
            <a:off x="8105659" y="4550631"/>
            <a:ext cx="127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가치창출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38D15A-47A0-1B47-A372-B21033C7E64A}"/>
              </a:ext>
            </a:extLst>
          </p:cNvPr>
          <p:cNvSpPr txBox="1"/>
          <p:nvPr/>
        </p:nvSpPr>
        <p:spPr>
          <a:xfrm>
            <a:off x="9383829" y="4529869"/>
            <a:ext cx="2990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통합주거관리 시스템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비대면 부동산 중개 플랫폼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VR 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집들이</a:t>
            </a: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콘텐츠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차세대 홀로그램 집들이</a:t>
            </a:r>
            <a:endParaRPr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E344C-6BBC-5646-961E-E49C63538C74}"/>
              </a:ext>
            </a:extLst>
          </p:cNvPr>
          <p:cNvSpPr txBox="1"/>
          <p:nvPr/>
        </p:nvSpPr>
        <p:spPr>
          <a:xfrm>
            <a:off x="10047317" y="2962780"/>
            <a:ext cx="22861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플랫폼을 통해</a:t>
            </a:r>
            <a:endParaRPr lang="en-US" altLang="ko-KR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맞춤형 서비스 연계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016237-170F-C349-BB0D-75761A3540C2}"/>
              </a:ext>
            </a:extLst>
          </p:cNvPr>
          <p:cNvSpPr txBox="1"/>
          <p:nvPr/>
        </p:nvSpPr>
        <p:spPr>
          <a:xfrm>
            <a:off x="6208643" y="1219264"/>
            <a:ext cx="24472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행복주택</a:t>
            </a:r>
            <a:r>
              <a:rPr lang="ko-KR" altLang="en-US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공유 데이터</a:t>
            </a:r>
            <a:endParaRPr lang="en-US" altLang="ko-KR" sz="2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화살표: 아래쪽 4">
            <a:extLst>
              <a:ext uri="{FF2B5EF4-FFF2-40B4-BE49-F238E27FC236}">
                <a16:creationId xmlns:a16="http://schemas.microsoft.com/office/drawing/2014/main" id="{EE847F26-C8C3-0A46-A36A-9B06971662B7}"/>
              </a:ext>
            </a:extLst>
          </p:cNvPr>
          <p:cNvSpPr/>
          <p:nvPr/>
        </p:nvSpPr>
        <p:spPr>
          <a:xfrm>
            <a:off x="10548502" y="2381583"/>
            <a:ext cx="718269" cy="418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1ABDB0-3DDF-2A49-B4D8-8EE5F88B9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986" y="896640"/>
            <a:ext cx="2019300" cy="1003300"/>
          </a:xfrm>
          <a:prstGeom prst="rect">
            <a:avLst/>
          </a:prstGeom>
        </p:spPr>
      </p:pic>
      <p:sp>
        <p:nvSpPr>
          <p:cNvPr id="28" name="화살표: 아래쪽 4">
            <a:extLst>
              <a:ext uri="{FF2B5EF4-FFF2-40B4-BE49-F238E27FC236}">
                <a16:creationId xmlns:a16="http://schemas.microsoft.com/office/drawing/2014/main" id="{5345FC4B-B867-AF44-810A-B898B554FE1C}"/>
              </a:ext>
            </a:extLst>
          </p:cNvPr>
          <p:cNvSpPr/>
          <p:nvPr/>
        </p:nvSpPr>
        <p:spPr>
          <a:xfrm>
            <a:off x="10548502" y="3925331"/>
            <a:ext cx="718269" cy="418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지도이(가) 표시된 사진&#10;&#10;자동 생성된 설명">
            <a:extLst>
              <a:ext uri="{FF2B5EF4-FFF2-40B4-BE49-F238E27FC236}">
                <a16:creationId xmlns:a16="http://schemas.microsoft.com/office/drawing/2014/main" id="{BB4E83C9-938F-D74C-86A3-AE1795BD5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676" y="2134659"/>
            <a:ext cx="2905289" cy="16324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화살표: 오른쪽 35">
            <a:extLst>
              <a:ext uri="{FF2B5EF4-FFF2-40B4-BE49-F238E27FC236}">
                <a16:creationId xmlns:a16="http://schemas.microsoft.com/office/drawing/2014/main" id="{AFC0DC07-339D-BD4C-9939-7957A9A74D71}"/>
              </a:ext>
            </a:extLst>
          </p:cNvPr>
          <p:cNvSpPr/>
          <p:nvPr/>
        </p:nvSpPr>
        <p:spPr>
          <a:xfrm>
            <a:off x="9441034" y="2372067"/>
            <a:ext cx="471773" cy="170261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2A17D698-FF95-DC41-83FC-7F02BA526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087" y="172394"/>
            <a:ext cx="1842174" cy="103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1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FBD4C5-A085-7842-8AE1-46C66781F813}"/>
              </a:ext>
            </a:extLst>
          </p:cNvPr>
          <p:cNvSpPr txBox="1"/>
          <p:nvPr/>
        </p:nvSpPr>
        <p:spPr>
          <a:xfrm>
            <a:off x="5533987" y="3136612"/>
            <a:ext cx="112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Q&amp;A</a:t>
            </a:r>
            <a:endParaRPr kumimoji="1" lang="ko-Kore-KR" altLang="en-US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26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A6228-4A43-BF42-BE84-F22864064119}"/>
              </a:ext>
            </a:extLst>
          </p:cNvPr>
          <p:cNvSpPr txBox="1"/>
          <p:nvPr/>
        </p:nvSpPr>
        <p:spPr>
          <a:xfrm>
            <a:off x="380245" y="407405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AF65B-BEC3-E941-83C6-B94F5EEF0416}"/>
              </a:ext>
            </a:extLst>
          </p:cNvPr>
          <p:cNvSpPr txBox="1"/>
          <p:nvPr/>
        </p:nvSpPr>
        <p:spPr>
          <a:xfrm>
            <a:off x="380245" y="923453"/>
            <a:ext cx="3659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복잡도</a:t>
            </a:r>
            <a:endParaRPr kumimoji="1" lang="en-US" altLang="ko-Kore-KR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비즈니스모델</a:t>
            </a:r>
            <a:endParaRPr kumimoji="1" lang="en-US" altLang="ko-Kore-KR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전략</a:t>
            </a:r>
            <a:endParaRPr kumimoji="1" lang="en-US" altLang="ko-Kore-KR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420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506</Words>
  <Application>Microsoft Office PowerPoint</Application>
  <PresentationFormat>와이드스크린</PresentationFormat>
  <Paragraphs>188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NanumBarunGothic</vt:lpstr>
      <vt:lpstr>Arial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su ha</dc:creator>
  <cp:lastModifiedBy>kimseonjin</cp:lastModifiedBy>
  <cp:revision>72</cp:revision>
  <dcterms:created xsi:type="dcterms:W3CDTF">2021-02-28T05:42:33Z</dcterms:created>
  <dcterms:modified xsi:type="dcterms:W3CDTF">2021-04-02T23:41:30Z</dcterms:modified>
</cp:coreProperties>
</file>